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58" r:id="rId3"/>
    <p:sldId id="256"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7" r:id="rId19"/>
    <p:sldId id="273" r:id="rId20"/>
    <p:sldId id="274" r:id="rId21"/>
    <p:sldId id="275" r:id="rId22"/>
    <p:sldId id="276" r:id="rId2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27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850" autoAdjust="0"/>
  </p:normalViewPr>
  <p:slideViewPr>
    <p:cSldViewPr snapToGrid="0">
      <p:cViewPr varScale="1">
        <p:scale>
          <a:sx n="75" d="100"/>
          <a:sy n="75" d="100"/>
        </p:scale>
        <p:origin x="97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4F65A8-F23F-4BE2-A475-FED841BCAC26}" type="datetimeFigureOut">
              <a:rPr lang="en-DE" smtClean="0"/>
              <a:t>26 Sep 2024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88CB72-127D-47F4-B1FA-A986C9487768}" type="slidenum">
              <a:rPr lang="en-DE" smtClean="0"/>
              <a:t>‹#›</a:t>
            </a:fld>
            <a:endParaRPr lang="en-DE"/>
          </a:p>
        </p:txBody>
      </p:sp>
    </p:spTree>
    <p:extLst>
      <p:ext uri="{BB962C8B-B14F-4D97-AF65-F5344CB8AC3E}">
        <p14:creationId xmlns:p14="http://schemas.microsoft.com/office/powerpoint/2010/main" val="644985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748653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3F88CB72-127D-47F4-B1FA-A986C9487768}" type="slidenum">
              <a:rPr lang="en-DE" smtClean="0"/>
              <a:t>4</a:t>
            </a:fld>
            <a:endParaRPr lang="en-DE"/>
          </a:p>
        </p:txBody>
      </p:sp>
    </p:spTree>
    <p:extLst>
      <p:ext uri="{BB962C8B-B14F-4D97-AF65-F5344CB8AC3E}">
        <p14:creationId xmlns:p14="http://schemas.microsoft.com/office/powerpoint/2010/main" val="1818133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65BDD-6364-CE06-18ED-02D880131A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C66A3AAB-0AF2-AE00-CCCD-AD1447B5AC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82A0E2BF-4E11-B8C9-9773-2A62A612A4C7}"/>
              </a:ext>
            </a:extLst>
          </p:cNvPr>
          <p:cNvSpPr>
            <a:spLocks noGrp="1"/>
          </p:cNvSpPr>
          <p:nvPr>
            <p:ph type="dt" sz="half" idx="10"/>
          </p:nvPr>
        </p:nvSpPr>
        <p:spPr/>
        <p:txBody>
          <a:bodyPr/>
          <a:lstStyle/>
          <a:p>
            <a:fld id="{11069C78-4FD7-41B8-AD48-90EA6E60EC40}" type="datetimeFigureOut">
              <a:rPr lang="en-DE" smtClean="0"/>
              <a:t>26 Sep 2024</a:t>
            </a:fld>
            <a:endParaRPr lang="en-DE"/>
          </a:p>
        </p:txBody>
      </p:sp>
      <p:sp>
        <p:nvSpPr>
          <p:cNvPr id="5" name="Footer Placeholder 4">
            <a:extLst>
              <a:ext uri="{FF2B5EF4-FFF2-40B4-BE49-F238E27FC236}">
                <a16:creationId xmlns:a16="http://schemas.microsoft.com/office/drawing/2014/main" id="{A3614F96-22B7-067C-A611-06B55C65BC9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710031D-BFDE-9F65-B7AD-12341E4863BF}"/>
              </a:ext>
            </a:extLst>
          </p:cNvPr>
          <p:cNvSpPr>
            <a:spLocks noGrp="1"/>
          </p:cNvSpPr>
          <p:nvPr>
            <p:ph type="sldNum" sz="quarter" idx="12"/>
          </p:nvPr>
        </p:nvSpPr>
        <p:spPr/>
        <p:txBody>
          <a:bodyPr/>
          <a:lstStyle/>
          <a:p>
            <a:fld id="{0B237AD2-CA5F-43F2-BC44-89194D93CF7C}" type="slidenum">
              <a:rPr lang="en-DE" smtClean="0"/>
              <a:t>‹#›</a:t>
            </a:fld>
            <a:endParaRPr lang="en-DE"/>
          </a:p>
        </p:txBody>
      </p:sp>
    </p:spTree>
    <p:extLst>
      <p:ext uri="{BB962C8B-B14F-4D97-AF65-F5344CB8AC3E}">
        <p14:creationId xmlns:p14="http://schemas.microsoft.com/office/powerpoint/2010/main" val="2123531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A0F5-987E-1C41-3107-6297CB983092}"/>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F6C0F8E2-A60F-32F2-EA83-0BE21D040A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E8925781-22A5-B611-5B40-8C67786F2348}"/>
              </a:ext>
            </a:extLst>
          </p:cNvPr>
          <p:cNvSpPr>
            <a:spLocks noGrp="1"/>
          </p:cNvSpPr>
          <p:nvPr>
            <p:ph type="dt" sz="half" idx="10"/>
          </p:nvPr>
        </p:nvSpPr>
        <p:spPr/>
        <p:txBody>
          <a:bodyPr/>
          <a:lstStyle/>
          <a:p>
            <a:fld id="{11069C78-4FD7-41B8-AD48-90EA6E60EC40}" type="datetimeFigureOut">
              <a:rPr lang="en-DE" smtClean="0"/>
              <a:t>26 Sep 2024</a:t>
            </a:fld>
            <a:endParaRPr lang="en-DE"/>
          </a:p>
        </p:txBody>
      </p:sp>
      <p:sp>
        <p:nvSpPr>
          <p:cNvPr id="5" name="Footer Placeholder 4">
            <a:extLst>
              <a:ext uri="{FF2B5EF4-FFF2-40B4-BE49-F238E27FC236}">
                <a16:creationId xmlns:a16="http://schemas.microsoft.com/office/drawing/2014/main" id="{545A9E15-FF32-B010-2418-63F5137D136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FA7BE6C-AF9C-E53C-CFA5-058E08E0852C}"/>
              </a:ext>
            </a:extLst>
          </p:cNvPr>
          <p:cNvSpPr>
            <a:spLocks noGrp="1"/>
          </p:cNvSpPr>
          <p:nvPr>
            <p:ph type="sldNum" sz="quarter" idx="12"/>
          </p:nvPr>
        </p:nvSpPr>
        <p:spPr/>
        <p:txBody>
          <a:bodyPr/>
          <a:lstStyle/>
          <a:p>
            <a:fld id="{0B237AD2-CA5F-43F2-BC44-89194D93CF7C}" type="slidenum">
              <a:rPr lang="en-DE" smtClean="0"/>
              <a:t>‹#›</a:t>
            </a:fld>
            <a:endParaRPr lang="en-DE"/>
          </a:p>
        </p:txBody>
      </p:sp>
    </p:spTree>
    <p:extLst>
      <p:ext uri="{BB962C8B-B14F-4D97-AF65-F5344CB8AC3E}">
        <p14:creationId xmlns:p14="http://schemas.microsoft.com/office/powerpoint/2010/main" val="4197265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CD3DFD-E486-54BD-C260-C1D2DC06B0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5D5CF9BA-39D4-74E5-FB13-4A0ABC636E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2F72E894-80DD-3A08-5B5D-63CB132DD79B}"/>
              </a:ext>
            </a:extLst>
          </p:cNvPr>
          <p:cNvSpPr>
            <a:spLocks noGrp="1"/>
          </p:cNvSpPr>
          <p:nvPr>
            <p:ph type="dt" sz="half" idx="10"/>
          </p:nvPr>
        </p:nvSpPr>
        <p:spPr/>
        <p:txBody>
          <a:bodyPr/>
          <a:lstStyle/>
          <a:p>
            <a:fld id="{11069C78-4FD7-41B8-AD48-90EA6E60EC40}" type="datetimeFigureOut">
              <a:rPr lang="en-DE" smtClean="0"/>
              <a:t>26 Sep 2024</a:t>
            </a:fld>
            <a:endParaRPr lang="en-DE"/>
          </a:p>
        </p:txBody>
      </p:sp>
      <p:sp>
        <p:nvSpPr>
          <p:cNvPr id="5" name="Footer Placeholder 4">
            <a:extLst>
              <a:ext uri="{FF2B5EF4-FFF2-40B4-BE49-F238E27FC236}">
                <a16:creationId xmlns:a16="http://schemas.microsoft.com/office/drawing/2014/main" id="{FC0B9752-E256-B08E-CECB-35ED57C471B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A4D623C-B59E-B258-7911-DA1D7616C1BA}"/>
              </a:ext>
            </a:extLst>
          </p:cNvPr>
          <p:cNvSpPr>
            <a:spLocks noGrp="1"/>
          </p:cNvSpPr>
          <p:nvPr>
            <p:ph type="sldNum" sz="quarter" idx="12"/>
          </p:nvPr>
        </p:nvSpPr>
        <p:spPr/>
        <p:txBody>
          <a:bodyPr/>
          <a:lstStyle/>
          <a:p>
            <a:fld id="{0B237AD2-CA5F-43F2-BC44-89194D93CF7C}" type="slidenum">
              <a:rPr lang="en-DE" smtClean="0"/>
              <a:t>‹#›</a:t>
            </a:fld>
            <a:endParaRPr lang="en-DE"/>
          </a:p>
        </p:txBody>
      </p:sp>
    </p:spTree>
    <p:extLst>
      <p:ext uri="{BB962C8B-B14F-4D97-AF65-F5344CB8AC3E}">
        <p14:creationId xmlns:p14="http://schemas.microsoft.com/office/powerpoint/2010/main" val="491029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935583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1787012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8489924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165925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4126008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987279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676651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241711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2E5DF-818C-5454-5A3B-2E97D95B4E0D}"/>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A53CD2DB-54F7-4ABD-E7F0-75B8407CC0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53B54CAA-03A1-C113-20E3-3C8C85E65F71}"/>
              </a:ext>
            </a:extLst>
          </p:cNvPr>
          <p:cNvSpPr>
            <a:spLocks noGrp="1"/>
          </p:cNvSpPr>
          <p:nvPr>
            <p:ph type="dt" sz="half" idx="10"/>
          </p:nvPr>
        </p:nvSpPr>
        <p:spPr/>
        <p:txBody>
          <a:bodyPr/>
          <a:lstStyle/>
          <a:p>
            <a:fld id="{11069C78-4FD7-41B8-AD48-90EA6E60EC40}" type="datetimeFigureOut">
              <a:rPr lang="en-DE" smtClean="0"/>
              <a:t>26 Sep 2024</a:t>
            </a:fld>
            <a:endParaRPr lang="en-DE"/>
          </a:p>
        </p:txBody>
      </p:sp>
      <p:sp>
        <p:nvSpPr>
          <p:cNvPr id="5" name="Footer Placeholder 4">
            <a:extLst>
              <a:ext uri="{FF2B5EF4-FFF2-40B4-BE49-F238E27FC236}">
                <a16:creationId xmlns:a16="http://schemas.microsoft.com/office/drawing/2014/main" id="{4F99E838-B765-CDAC-0EEE-5F3574BD6755}"/>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D8C3EA4-BF43-C6DD-B941-10DE7E2807B5}"/>
              </a:ext>
            </a:extLst>
          </p:cNvPr>
          <p:cNvSpPr>
            <a:spLocks noGrp="1"/>
          </p:cNvSpPr>
          <p:nvPr>
            <p:ph type="sldNum" sz="quarter" idx="12"/>
          </p:nvPr>
        </p:nvSpPr>
        <p:spPr/>
        <p:txBody>
          <a:bodyPr/>
          <a:lstStyle/>
          <a:p>
            <a:fld id="{0B237AD2-CA5F-43F2-BC44-89194D93CF7C}" type="slidenum">
              <a:rPr lang="en-DE" smtClean="0"/>
              <a:t>‹#›</a:t>
            </a:fld>
            <a:endParaRPr lang="en-DE"/>
          </a:p>
        </p:txBody>
      </p:sp>
    </p:spTree>
    <p:extLst>
      <p:ext uri="{BB962C8B-B14F-4D97-AF65-F5344CB8AC3E}">
        <p14:creationId xmlns:p14="http://schemas.microsoft.com/office/powerpoint/2010/main" val="8013510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004558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088888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199748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6572410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1500620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1007069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0988098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3805196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9223772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20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59737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EA275-494A-1B35-85C8-E3D09B4F5D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30A5F43D-AAF2-C39D-DE56-BE65D207634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77D9C6-E2CF-ED4A-4C5F-66ACAB191C04}"/>
              </a:ext>
            </a:extLst>
          </p:cNvPr>
          <p:cNvSpPr>
            <a:spLocks noGrp="1"/>
          </p:cNvSpPr>
          <p:nvPr>
            <p:ph type="dt" sz="half" idx="10"/>
          </p:nvPr>
        </p:nvSpPr>
        <p:spPr/>
        <p:txBody>
          <a:bodyPr/>
          <a:lstStyle/>
          <a:p>
            <a:fld id="{11069C78-4FD7-41B8-AD48-90EA6E60EC40}" type="datetimeFigureOut">
              <a:rPr lang="en-DE" smtClean="0"/>
              <a:t>26 Sep 2024</a:t>
            </a:fld>
            <a:endParaRPr lang="en-DE"/>
          </a:p>
        </p:txBody>
      </p:sp>
      <p:sp>
        <p:nvSpPr>
          <p:cNvPr id="5" name="Footer Placeholder 4">
            <a:extLst>
              <a:ext uri="{FF2B5EF4-FFF2-40B4-BE49-F238E27FC236}">
                <a16:creationId xmlns:a16="http://schemas.microsoft.com/office/drawing/2014/main" id="{A6195303-844B-3499-7541-FE0BB2D6186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6B6B92AC-3966-E15A-E1CE-FB08211B16ED}"/>
              </a:ext>
            </a:extLst>
          </p:cNvPr>
          <p:cNvSpPr>
            <a:spLocks noGrp="1"/>
          </p:cNvSpPr>
          <p:nvPr>
            <p:ph type="sldNum" sz="quarter" idx="12"/>
          </p:nvPr>
        </p:nvSpPr>
        <p:spPr/>
        <p:txBody>
          <a:bodyPr/>
          <a:lstStyle/>
          <a:p>
            <a:fld id="{0B237AD2-CA5F-43F2-BC44-89194D93CF7C}" type="slidenum">
              <a:rPr lang="en-DE" smtClean="0"/>
              <a:t>‹#›</a:t>
            </a:fld>
            <a:endParaRPr lang="en-DE"/>
          </a:p>
        </p:txBody>
      </p:sp>
    </p:spTree>
    <p:extLst>
      <p:ext uri="{BB962C8B-B14F-4D97-AF65-F5344CB8AC3E}">
        <p14:creationId xmlns:p14="http://schemas.microsoft.com/office/powerpoint/2010/main" val="20438817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2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sp>
      <p:sp>
        <p:nvSpPr>
          <p:cNvPr id="3" name="Shape 1"/>
          <p:cNvSpPr/>
          <p:nvPr/>
        </p:nvSpPr>
        <p:spPr>
          <a:xfrm>
            <a:off x="0" y="0"/>
            <a:ext cx="12192000" cy="68580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036611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75E78-3611-FD28-7C40-2E7CFCF17C3F}"/>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AC33BD85-56EF-F34F-2EEA-1D8775F315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83A63DF6-EC33-4EB4-C803-21D4E5A775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9E1A9797-00D7-C72C-7202-0867E144BF59}"/>
              </a:ext>
            </a:extLst>
          </p:cNvPr>
          <p:cNvSpPr>
            <a:spLocks noGrp="1"/>
          </p:cNvSpPr>
          <p:nvPr>
            <p:ph type="dt" sz="half" idx="10"/>
          </p:nvPr>
        </p:nvSpPr>
        <p:spPr/>
        <p:txBody>
          <a:bodyPr/>
          <a:lstStyle/>
          <a:p>
            <a:fld id="{11069C78-4FD7-41B8-AD48-90EA6E60EC40}" type="datetimeFigureOut">
              <a:rPr lang="en-DE" smtClean="0"/>
              <a:t>26 Sep 2024</a:t>
            </a:fld>
            <a:endParaRPr lang="en-DE"/>
          </a:p>
        </p:txBody>
      </p:sp>
      <p:sp>
        <p:nvSpPr>
          <p:cNvPr id="6" name="Footer Placeholder 5">
            <a:extLst>
              <a:ext uri="{FF2B5EF4-FFF2-40B4-BE49-F238E27FC236}">
                <a16:creationId xmlns:a16="http://schemas.microsoft.com/office/drawing/2014/main" id="{7900FCAC-0DD1-87E1-B9E0-F67B0A34A8E6}"/>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EF85C4C-6544-3630-F975-86381D938D78}"/>
              </a:ext>
            </a:extLst>
          </p:cNvPr>
          <p:cNvSpPr>
            <a:spLocks noGrp="1"/>
          </p:cNvSpPr>
          <p:nvPr>
            <p:ph type="sldNum" sz="quarter" idx="12"/>
          </p:nvPr>
        </p:nvSpPr>
        <p:spPr/>
        <p:txBody>
          <a:bodyPr/>
          <a:lstStyle/>
          <a:p>
            <a:fld id="{0B237AD2-CA5F-43F2-BC44-89194D93CF7C}" type="slidenum">
              <a:rPr lang="en-DE" smtClean="0"/>
              <a:t>‹#›</a:t>
            </a:fld>
            <a:endParaRPr lang="en-DE"/>
          </a:p>
        </p:txBody>
      </p:sp>
    </p:spTree>
    <p:extLst>
      <p:ext uri="{BB962C8B-B14F-4D97-AF65-F5344CB8AC3E}">
        <p14:creationId xmlns:p14="http://schemas.microsoft.com/office/powerpoint/2010/main" val="3576973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59930-95D3-FA63-E1D7-7FC964E23E65}"/>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122C8822-3610-FB8F-DB42-FA6596409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4FA13E-28D2-65F5-FF68-479583C678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957F386F-DFA5-FB1E-F553-BCD9781375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8DC694-66A6-8B59-8718-B0FA937B15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B6FCED85-23AC-9645-A2A4-A32BDAF2AA12}"/>
              </a:ext>
            </a:extLst>
          </p:cNvPr>
          <p:cNvSpPr>
            <a:spLocks noGrp="1"/>
          </p:cNvSpPr>
          <p:nvPr>
            <p:ph type="dt" sz="half" idx="10"/>
          </p:nvPr>
        </p:nvSpPr>
        <p:spPr/>
        <p:txBody>
          <a:bodyPr/>
          <a:lstStyle/>
          <a:p>
            <a:fld id="{11069C78-4FD7-41B8-AD48-90EA6E60EC40}" type="datetimeFigureOut">
              <a:rPr lang="en-DE" smtClean="0"/>
              <a:t>26 Sep 2024</a:t>
            </a:fld>
            <a:endParaRPr lang="en-DE"/>
          </a:p>
        </p:txBody>
      </p:sp>
      <p:sp>
        <p:nvSpPr>
          <p:cNvPr id="8" name="Footer Placeholder 7">
            <a:extLst>
              <a:ext uri="{FF2B5EF4-FFF2-40B4-BE49-F238E27FC236}">
                <a16:creationId xmlns:a16="http://schemas.microsoft.com/office/drawing/2014/main" id="{DF95E10D-72B3-1853-158E-4F059C501701}"/>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4FB1379A-0F7D-58D0-9F70-88E635EE6A2C}"/>
              </a:ext>
            </a:extLst>
          </p:cNvPr>
          <p:cNvSpPr>
            <a:spLocks noGrp="1"/>
          </p:cNvSpPr>
          <p:nvPr>
            <p:ph type="sldNum" sz="quarter" idx="12"/>
          </p:nvPr>
        </p:nvSpPr>
        <p:spPr/>
        <p:txBody>
          <a:bodyPr/>
          <a:lstStyle/>
          <a:p>
            <a:fld id="{0B237AD2-CA5F-43F2-BC44-89194D93CF7C}" type="slidenum">
              <a:rPr lang="en-DE" smtClean="0"/>
              <a:t>‹#›</a:t>
            </a:fld>
            <a:endParaRPr lang="en-DE"/>
          </a:p>
        </p:txBody>
      </p:sp>
    </p:spTree>
    <p:extLst>
      <p:ext uri="{BB962C8B-B14F-4D97-AF65-F5344CB8AC3E}">
        <p14:creationId xmlns:p14="http://schemas.microsoft.com/office/powerpoint/2010/main" val="3755881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8CDBF-5750-E904-8883-0F8235931928}"/>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199E2F41-3BC0-E768-7545-4377CDFFC68A}"/>
              </a:ext>
            </a:extLst>
          </p:cNvPr>
          <p:cNvSpPr>
            <a:spLocks noGrp="1"/>
          </p:cNvSpPr>
          <p:nvPr>
            <p:ph type="dt" sz="half" idx="10"/>
          </p:nvPr>
        </p:nvSpPr>
        <p:spPr/>
        <p:txBody>
          <a:bodyPr/>
          <a:lstStyle/>
          <a:p>
            <a:fld id="{11069C78-4FD7-41B8-AD48-90EA6E60EC40}" type="datetimeFigureOut">
              <a:rPr lang="en-DE" smtClean="0"/>
              <a:t>26 Sep 2024</a:t>
            </a:fld>
            <a:endParaRPr lang="en-DE"/>
          </a:p>
        </p:txBody>
      </p:sp>
      <p:sp>
        <p:nvSpPr>
          <p:cNvPr id="4" name="Footer Placeholder 3">
            <a:extLst>
              <a:ext uri="{FF2B5EF4-FFF2-40B4-BE49-F238E27FC236}">
                <a16:creationId xmlns:a16="http://schemas.microsoft.com/office/drawing/2014/main" id="{11CC373F-7DCE-C107-5BA9-AAF2CD24DB1C}"/>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5A0D4381-995D-37D7-7A7A-916AEA2D563B}"/>
              </a:ext>
            </a:extLst>
          </p:cNvPr>
          <p:cNvSpPr>
            <a:spLocks noGrp="1"/>
          </p:cNvSpPr>
          <p:nvPr>
            <p:ph type="sldNum" sz="quarter" idx="12"/>
          </p:nvPr>
        </p:nvSpPr>
        <p:spPr/>
        <p:txBody>
          <a:bodyPr/>
          <a:lstStyle/>
          <a:p>
            <a:fld id="{0B237AD2-CA5F-43F2-BC44-89194D93CF7C}" type="slidenum">
              <a:rPr lang="en-DE" smtClean="0"/>
              <a:t>‹#›</a:t>
            </a:fld>
            <a:endParaRPr lang="en-DE"/>
          </a:p>
        </p:txBody>
      </p:sp>
    </p:spTree>
    <p:extLst>
      <p:ext uri="{BB962C8B-B14F-4D97-AF65-F5344CB8AC3E}">
        <p14:creationId xmlns:p14="http://schemas.microsoft.com/office/powerpoint/2010/main" val="2393696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8AA106-5F2D-A7F9-F07E-7723781C87DD}"/>
              </a:ext>
            </a:extLst>
          </p:cNvPr>
          <p:cNvSpPr>
            <a:spLocks noGrp="1"/>
          </p:cNvSpPr>
          <p:nvPr>
            <p:ph type="dt" sz="half" idx="10"/>
          </p:nvPr>
        </p:nvSpPr>
        <p:spPr/>
        <p:txBody>
          <a:bodyPr/>
          <a:lstStyle/>
          <a:p>
            <a:fld id="{11069C78-4FD7-41B8-AD48-90EA6E60EC40}" type="datetimeFigureOut">
              <a:rPr lang="en-DE" smtClean="0"/>
              <a:t>26 Sep 2024</a:t>
            </a:fld>
            <a:endParaRPr lang="en-DE"/>
          </a:p>
        </p:txBody>
      </p:sp>
      <p:sp>
        <p:nvSpPr>
          <p:cNvPr id="3" name="Footer Placeholder 2">
            <a:extLst>
              <a:ext uri="{FF2B5EF4-FFF2-40B4-BE49-F238E27FC236}">
                <a16:creationId xmlns:a16="http://schemas.microsoft.com/office/drawing/2014/main" id="{80772E57-DCF9-BCEB-5268-CE6A009A8D2A}"/>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1FADA54D-FAD5-1B0D-613F-50B3C9327597}"/>
              </a:ext>
            </a:extLst>
          </p:cNvPr>
          <p:cNvSpPr>
            <a:spLocks noGrp="1"/>
          </p:cNvSpPr>
          <p:nvPr>
            <p:ph type="sldNum" sz="quarter" idx="12"/>
          </p:nvPr>
        </p:nvSpPr>
        <p:spPr/>
        <p:txBody>
          <a:bodyPr/>
          <a:lstStyle/>
          <a:p>
            <a:fld id="{0B237AD2-CA5F-43F2-BC44-89194D93CF7C}" type="slidenum">
              <a:rPr lang="en-DE" smtClean="0"/>
              <a:t>‹#›</a:t>
            </a:fld>
            <a:endParaRPr lang="en-DE"/>
          </a:p>
        </p:txBody>
      </p:sp>
    </p:spTree>
    <p:extLst>
      <p:ext uri="{BB962C8B-B14F-4D97-AF65-F5344CB8AC3E}">
        <p14:creationId xmlns:p14="http://schemas.microsoft.com/office/powerpoint/2010/main" val="3973747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94244-CCF7-B0F2-C940-8D8CE470D7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66431F4C-E223-F11B-0287-9F8522320A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7A53D286-438B-CCAD-A3CB-CE98F2551B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B774AE-3DD4-32A0-0034-D0CE0F8A5971}"/>
              </a:ext>
            </a:extLst>
          </p:cNvPr>
          <p:cNvSpPr>
            <a:spLocks noGrp="1"/>
          </p:cNvSpPr>
          <p:nvPr>
            <p:ph type="dt" sz="half" idx="10"/>
          </p:nvPr>
        </p:nvSpPr>
        <p:spPr/>
        <p:txBody>
          <a:bodyPr/>
          <a:lstStyle/>
          <a:p>
            <a:fld id="{11069C78-4FD7-41B8-AD48-90EA6E60EC40}" type="datetimeFigureOut">
              <a:rPr lang="en-DE" smtClean="0"/>
              <a:t>26 Sep 2024</a:t>
            </a:fld>
            <a:endParaRPr lang="en-DE"/>
          </a:p>
        </p:txBody>
      </p:sp>
      <p:sp>
        <p:nvSpPr>
          <p:cNvPr id="6" name="Footer Placeholder 5">
            <a:extLst>
              <a:ext uri="{FF2B5EF4-FFF2-40B4-BE49-F238E27FC236}">
                <a16:creationId xmlns:a16="http://schemas.microsoft.com/office/drawing/2014/main" id="{986CEF46-93BB-FE17-B3C7-343F1E60B60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090E208-3044-BFA1-B1B2-BFD00DA33CB2}"/>
              </a:ext>
            </a:extLst>
          </p:cNvPr>
          <p:cNvSpPr>
            <a:spLocks noGrp="1"/>
          </p:cNvSpPr>
          <p:nvPr>
            <p:ph type="sldNum" sz="quarter" idx="12"/>
          </p:nvPr>
        </p:nvSpPr>
        <p:spPr/>
        <p:txBody>
          <a:bodyPr/>
          <a:lstStyle/>
          <a:p>
            <a:fld id="{0B237AD2-CA5F-43F2-BC44-89194D93CF7C}" type="slidenum">
              <a:rPr lang="en-DE" smtClean="0"/>
              <a:t>‹#›</a:t>
            </a:fld>
            <a:endParaRPr lang="en-DE"/>
          </a:p>
        </p:txBody>
      </p:sp>
    </p:spTree>
    <p:extLst>
      <p:ext uri="{BB962C8B-B14F-4D97-AF65-F5344CB8AC3E}">
        <p14:creationId xmlns:p14="http://schemas.microsoft.com/office/powerpoint/2010/main" val="50447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8E11C-F661-C9B4-50F6-411B805268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A749327F-ED1B-BB00-799C-8530EAA57E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0F8C5945-2B7B-68D3-D800-0A987A686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A14262-41CA-FB2A-C6C7-1B26C54E4187}"/>
              </a:ext>
            </a:extLst>
          </p:cNvPr>
          <p:cNvSpPr>
            <a:spLocks noGrp="1"/>
          </p:cNvSpPr>
          <p:nvPr>
            <p:ph type="dt" sz="half" idx="10"/>
          </p:nvPr>
        </p:nvSpPr>
        <p:spPr/>
        <p:txBody>
          <a:bodyPr/>
          <a:lstStyle/>
          <a:p>
            <a:fld id="{11069C78-4FD7-41B8-AD48-90EA6E60EC40}" type="datetimeFigureOut">
              <a:rPr lang="en-DE" smtClean="0"/>
              <a:t>26 Sep 2024</a:t>
            </a:fld>
            <a:endParaRPr lang="en-DE"/>
          </a:p>
        </p:txBody>
      </p:sp>
      <p:sp>
        <p:nvSpPr>
          <p:cNvPr id="6" name="Footer Placeholder 5">
            <a:extLst>
              <a:ext uri="{FF2B5EF4-FFF2-40B4-BE49-F238E27FC236}">
                <a16:creationId xmlns:a16="http://schemas.microsoft.com/office/drawing/2014/main" id="{A1201C21-707A-D7F1-AC20-D72FF43DB386}"/>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2C9E1199-2B97-BBC5-4785-97F0C114EA47}"/>
              </a:ext>
            </a:extLst>
          </p:cNvPr>
          <p:cNvSpPr>
            <a:spLocks noGrp="1"/>
          </p:cNvSpPr>
          <p:nvPr>
            <p:ph type="sldNum" sz="quarter" idx="12"/>
          </p:nvPr>
        </p:nvSpPr>
        <p:spPr/>
        <p:txBody>
          <a:bodyPr/>
          <a:lstStyle/>
          <a:p>
            <a:fld id="{0B237AD2-CA5F-43F2-BC44-89194D93CF7C}" type="slidenum">
              <a:rPr lang="en-DE" smtClean="0"/>
              <a:t>‹#›</a:t>
            </a:fld>
            <a:endParaRPr lang="en-DE"/>
          </a:p>
        </p:txBody>
      </p:sp>
    </p:spTree>
    <p:extLst>
      <p:ext uri="{BB962C8B-B14F-4D97-AF65-F5344CB8AC3E}">
        <p14:creationId xmlns:p14="http://schemas.microsoft.com/office/powerpoint/2010/main" val="2191081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A4F4C2-4343-2D42-01B3-5F2923F61E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A5FEC2EC-2DA8-B7B6-F01A-6C353EDF7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CD32D480-9E96-5C2B-3C60-C8DC3E5901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069C78-4FD7-41B8-AD48-90EA6E60EC40}" type="datetimeFigureOut">
              <a:rPr lang="en-DE" smtClean="0"/>
              <a:t>26 Sep 2024</a:t>
            </a:fld>
            <a:endParaRPr lang="en-DE"/>
          </a:p>
        </p:txBody>
      </p:sp>
      <p:sp>
        <p:nvSpPr>
          <p:cNvPr id="5" name="Footer Placeholder 4">
            <a:extLst>
              <a:ext uri="{FF2B5EF4-FFF2-40B4-BE49-F238E27FC236}">
                <a16:creationId xmlns:a16="http://schemas.microsoft.com/office/drawing/2014/main" id="{5527B2B1-AA6B-4948-12DC-105B8A4F0C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E"/>
          </a:p>
        </p:txBody>
      </p:sp>
      <p:sp>
        <p:nvSpPr>
          <p:cNvPr id="6" name="Slide Number Placeholder 5">
            <a:extLst>
              <a:ext uri="{FF2B5EF4-FFF2-40B4-BE49-F238E27FC236}">
                <a16:creationId xmlns:a16="http://schemas.microsoft.com/office/drawing/2014/main" id="{A863CA8E-24EF-C14F-DB76-1A156700DB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B237AD2-CA5F-43F2-BC44-89194D93CF7C}" type="slidenum">
              <a:rPr lang="en-DE" smtClean="0"/>
              <a:t>‹#›</a:t>
            </a:fld>
            <a:endParaRPr lang="en-DE"/>
          </a:p>
        </p:txBody>
      </p:sp>
    </p:spTree>
    <p:extLst>
      <p:ext uri="{BB962C8B-B14F-4D97-AF65-F5344CB8AC3E}">
        <p14:creationId xmlns:p14="http://schemas.microsoft.com/office/powerpoint/2010/main" val="2700495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mailto:nikhil.kumar@stud.hochschule-heidelberg.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23.png"/><Relationship Id="rId11" Type="http://schemas.openxmlformats.org/officeDocument/2006/relationships/image" Target="../media/image9.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0.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microsoft.com/office/2007/relationships/hdphoto" Target="../media/hdphoto2.wdp"/><Relationship Id="rId11" Type="http://schemas.openxmlformats.org/officeDocument/2006/relationships/image" Target="../media/image9.png"/><Relationship Id="rId5" Type="http://schemas.openxmlformats.org/officeDocument/2006/relationships/image" Target="../media/image12.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n-DE" sz="1500" dirty="0"/>
          </a:p>
        </p:txBody>
      </p:sp>
      <p:sp>
        <p:nvSpPr>
          <p:cNvPr id="4" name="Text 1"/>
          <p:cNvSpPr/>
          <p:nvPr/>
        </p:nvSpPr>
        <p:spPr>
          <a:xfrm>
            <a:off x="631924" y="1181398"/>
            <a:ext cx="10928152" cy="288925"/>
          </a:xfrm>
          <a:prstGeom prst="rect">
            <a:avLst/>
          </a:prstGeom>
          <a:noFill/>
          <a:ln/>
        </p:spPr>
        <p:txBody>
          <a:bodyPr wrap="none" lIns="0" tIns="0" rIns="0" bIns="0" rtlCol="0" anchor="t"/>
          <a:lstStyle/>
          <a:p>
            <a:pPr>
              <a:lnSpc>
                <a:spcPts val="2250"/>
              </a:lnSpc>
            </a:pPr>
            <a:endParaRPr lang="en-US" sz="1417" dirty="0"/>
          </a:p>
        </p:txBody>
      </p:sp>
      <p:sp>
        <p:nvSpPr>
          <p:cNvPr id="5" name="Text 2"/>
          <p:cNvSpPr/>
          <p:nvPr/>
        </p:nvSpPr>
        <p:spPr>
          <a:xfrm>
            <a:off x="0" y="1893091"/>
            <a:ext cx="12192000" cy="248741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nchor="t"/>
          <a:lstStyle/>
          <a:p>
            <a:pPr algn="ctr">
              <a:lnSpc>
                <a:spcPts val="6416"/>
              </a:lnSpc>
            </a:pPr>
            <a:r>
              <a:rPr lang="en-US" sz="5125" b="1" dirty="0">
                <a:solidFill>
                  <a:srgbClr val="9998FF"/>
                </a:solidFill>
                <a:latin typeface="Barlow" pitchFamily="34" charset="0"/>
                <a:ea typeface="Barlow" pitchFamily="34" charset="-122"/>
                <a:cs typeface="Barlow" pitchFamily="34" charset="-120"/>
              </a:rPr>
              <a:t>HUMAN ACTIVITY CLASSIFICATION 
USING INERTIAL MEASUREMENT DATA DEVICE</a:t>
            </a:r>
            <a:endParaRPr lang="en-US" sz="5125" dirty="0"/>
          </a:p>
        </p:txBody>
      </p:sp>
      <p:sp>
        <p:nvSpPr>
          <p:cNvPr id="6" name="Text 3"/>
          <p:cNvSpPr/>
          <p:nvPr/>
        </p:nvSpPr>
        <p:spPr>
          <a:xfrm>
            <a:off x="631924" y="4380508"/>
            <a:ext cx="4751288" cy="593923"/>
          </a:xfrm>
          <a:prstGeom prst="rect">
            <a:avLst/>
          </a:prstGeom>
          <a:noFill/>
          <a:ln/>
        </p:spPr>
        <p:txBody>
          <a:bodyPr wrap="none" lIns="0" tIns="0" rIns="0" bIns="0" rtlCol="0" anchor="t"/>
          <a:lstStyle/>
          <a:p>
            <a:pPr>
              <a:lnSpc>
                <a:spcPts val="4666"/>
              </a:lnSpc>
            </a:pPr>
            <a:endParaRPr lang="en-US" sz="3708" dirty="0"/>
          </a:p>
        </p:txBody>
      </p:sp>
      <p:sp>
        <p:nvSpPr>
          <p:cNvPr id="7" name="Text 4"/>
          <p:cNvSpPr/>
          <p:nvPr/>
        </p:nvSpPr>
        <p:spPr>
          <a:xfrm>
            <a:off x="228802" y="5491005"/>
            <a:ext cx="6431260" cy="593725"/>
          </a:xfrm>
          <a:prstGeom prst="rect">
            <a:avLst/>
          </a:prstGeom>
          <a:noFill/>
          <a:ln/>
        </p:spPr>
        <p:txBody>
          <a:bodyPr wrap="square" lIns="0" tIns="0" rIns="0" bIns="0" rtlCol="0" anchor="t"/>
          <a:lstStyle/>
          <a:p>
            <a:pPr>
              <a:lnSpc>
                <a:spcPts val="2333"/>
              </a:lnSpc>
            </a:pPr>
            <a:r>
              <a:rPr lang="en-US" sz="1833" b="1" dirty="0">
                <a:solidFill>
                  <a:srgbClr val="CCCCCC"/>
                </a:solidFill>
                <a:latin typeface="Barlow" pitchFamily="34" charset="0"/>
                <a:ea typeface="Barlow" pitchFamily="34" charset="-122"/>
                <a:cs typeface="Barlow" pitchFamily="34" charset="-120"/>
              </a:rPr>
              <a:t>Presented By:</a:t>
            </a:r>
            <a:r>
              <a:rPr lang="en-DE" sz="1833" b="1" dirty="0">
                <a:solidFill>
                  <a:srgbClr val="CCCCCC"/>
                </a:solidFill>
                <a:latin typeface="Barlow" pitchFamily="34" charset="0"/>
                <a:ea typeface="Barlow" pitchFamily="34" charset="-122"/>
                <a:cs typeface="Barlow" pitchFamily="34" charset="-120"/>
              </a:rPr>
              <a:t>-</a:t>
            </a:r>
            <a:r>
              <a:rPr lang="en-US" sz="1833" b="1" dirty="0">
                <a:solidFill>
                  <a:srgbClr val="CCCCCC"/>
                </a:solidFill>
                <a:latin typeface="Barlow" pitchFamily="34" charset="0"/>
                <a:ea typeface="Barlow" pitchFamily="34" charset="-122"/>
                <a:cs typeface="Barlow" pitchFamily="34" charset="-120"/>
              </a:rPr>
              <a:t> </a:t>
            </a:r>
            <a:endParaRPr lang="en-DE" sz="1833" b="1" dirty="0">
              <a:solidFill>
                <a:srgbClr val="CCCCCC"/>
              </a:solidFill>
              <a:latin typeface="Barlow" pitchFamily="34" charset="0"/>
              <a:ea typeface="Barlow" pitchFamily="34" charset="-122"/>
              <a:cs typeface="Barlow" pitchFamily="34" charset="-120"/>
            </a:endParaRPr>
          </a:p>
          <a:p>
            <a:pPr>
              <a:lnSpc>
                <a:spcPts val="2333"/>
              </a:lnSpc>
            </a:pPr>
            <a:r>
              <a:rPr lang="en-US" sz="1833" b="1" dirty="0">
                <a:solidFill>
                  <a:srgbClr val="CCCCCC"/>
                </a:solidFill>
                <a:latin typeface="Barlow" pitchFamily="34" charset="0"/>
                <a:ea typeface="Barlow" pitchFamily="34" charset="-122"/>
                <a:cs typeface="Barlow" pitchFamily="34" charset="-120"/>
              </a:rPr>
              <a:t>Nikhil Kumar - 11037894</a:t>
            </a:r>
            <a:r>
              <a:rPr lang="en-US" sz="1833" b="1" dirty="0">
                <a:solidFill>
                  <a:srgbClr val="9998FF"/>
                </a:solidFill>
                <a:latin typeface="Barlow" pitchFamily="34" charset="0"/>
                <a:ea typeface="Barlow" pitchFamily="34" charset="-122"/>
                <a:cs typeface="Barlow" pitchFamily="34" charset="-120"/>
              </a:rPr>
              <a:t>
</a:t>
            </a:r>
            <a:r>
              <a:rPr lang="en-US" sz="1833" b="1" u="sng" dirty="0">
                <a:solidFill>
                  <a:srgbClr val="CCCCCC"/>
                </a:solidFill>
                <a:latin typeface="Barlow" pitchFamily="34" charset="0"/>
                <a:ea typeface="Barlow" pitchFamily="34" charset="-122"/>
                <a:cs typeface="Barlow" pitchFamily="34" charset="-120"/>
                <a:hlinkClick r:id="rId4">
                  <a:extLst>
                    <a:ext uri="{A12FA001-AC4F-418D-AE19-62706E023703}">
                      <ahyp:hlinkClr xmlns:ahyp="http://schemas.microsoft.com/office/drawing/2018/hyperlinkcolor" val="tx"/>
                    </a:ext>
                  </a:extLst>
                </a:hlinkClick>
              </a:rPr>
              <a:t>nikhil.kumar@stud.hochschule-heidelberg.de</a:t>
            </a:r>
            <a:endParaRPr lang="en-US" sz="1833" dirty="0"/>
          </a:p>
        </p:txBody>
      </p:sp>
      <p:sp>
        <p:nvSpPr>
          <p:cNvPr id="11" name="TextBox 10">
            <a:extLst>
              <a:ext uri="{FF2B5EF4-FFF2-40B4-BE49-F238E27FC236}">
                <a16:creationId xmlns:a16="http://schemas.microsoft.com/office/drawing/2014/main" id="{93415FC8-1B39-C4DB-B03C-ADC5E4DCD5A6}"/>
              </a:ext>
            </a:extLst>
          </p:cNvPr>
          <p:cNvSpPr txBox="1"/>
          <p:nvPr/>
        </p:nvSpPr>
        <p:spPr>
          <a:xfrm>
            <a:off x="8386878" y="5491005"/>
            <a:ext cx="3576320" cy="646331"/>
          </a:xfrm>
          <a:prstGeom prst="rect">
            <a:avLst/>
          </a:prstGeom>
          <a:noFill/>
        </p:spPr>
        <p:txBody>
          <a:bodyPr wrap="square">
            <a:spAutoFit/>
          </a:bodyPr>
          <a:lstStyle/>
          <a:p>
            <a:pPr algn="ctr"/>
            <a:r>
              <a:rPr lang="en-US" b="1" dirty="0">
                <a:solidFill>
                  <a:schemeClr val="bg1"/>
                </a:solidFill>
              </a:rPr>
              <a:t>Under the Guidance of Professor</a:t>
            </a:r>
          </a:p>
          <a:p>
            <a:pPr algn="ctr"/>
            <a:r>
              <a:rPr lang="en-US" b="1" dirty="0">
                <a:solidFill>
                  <a:schemeClr val="bg1"/>
                </a:solidFill>
              </a:rPr>
              <a:t>Dr. Ing Milan Gnjatovic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386955" y="222541"/>
            <a:ext cx="7418090" cy="593923"/>
          </a:xfrm>
          <a:prstGeom prst="rect">
            <a:avLst/>
          </a:prstGeom>
          <a:noFill/>
          <a:ln/>
        </p:spPr>
        <p:txBody>
          <a:bodyPr wrap="none" lIns="0" tIns="0" rIns="0" bIns="0" rtlCol="0" anchor="t"/>
          <a:lstStyle/>
          <a:p>
            <a:pPr algn="ctr">
              <a:lnSpc>
                <a:spcPts val="4666"/>
              </a:lnSpc>
            </a:pPr>
            <a:r>
              <a:rPr lang="en-US" sz="4000" b="1" dirty="0">
                <a:solidFill>
                  <a:srgbClr val="9998FF"/>
                </a:solidFill>
                <a:latin typeface="Barlow" pitchFamily="34" charset="0"/>
                <a:ea typeface="Barlow" pitchFamily="34" charset="-122"/>
                <a:cs typeface="Barlow" pitchFamily="34" charset="-120"/>
              </a:rPr>
              <a:t>Types Of Recurrent Neural Network</a:t>
            </a:r>
            <a:endParaRPr lang="en-US" sz="4000" dirty="0"/>
          </a:p>
        </p:txBody>
      </p:sp>
      <p:sp>
        <p:nvSpPr>
          <p:cNvPr id="3" name="Text 1"/>
          <p:cNvSpPr/>
          <p:nvPr/>
        </p:nvSpPr>
        <p:spPr>
          <a:xfrm>
            <a:off x="287795" y="1245195"/>
            <a:ext cx="1531173" cy="276744"/>
          </a:xfrm>
          <a:prstGeom prst="rect">
            <a:avLst/>
          </a:prstGeom>
          <a:noFill/>
          <a:ln/>
        </p:spPr>
        <p:txBody>
          <a:bodyPr wrap="none" lIns="0" tIns="0" rIns="0" bIns="0" rtlCol="0" anchor="t"/>
          <a:lstStyle/>
          <a:p>
            <a:pPr>
              <a:lnSpc>
                <a:spcPts val="2250"/>
              </a:lnSpc>
            </a:pPr>
            <a:r>
              <a:rPr lang="en-US" sz="2000" b="1" dirty="0">
                <a:solidFill>
                  <a:srgbClr val="EEEFF5"/>
                </a:solidFill>
                <a:latin typeface="Montserrat" pitchFamily="34" charset="0"/>
                <a:ea typeface="Montserrat" pitchFamily="34" charset="-122"/>
                <a:cs typeface="Montserrat" pitchFamily="34" charset="-120"/>
              </a:rPr>
              <a:t>Many to One:</a:t>
            </a:r>
            <a:endParaRPr lang="en-US" sz="2000" dirty="0"/>
          </a:p>
        </p:txBody>
      </p:sp>
      <p:sp>
        <p:nvSpPr>
          <p:cNvPr id="4" name="Text 2"/>
          <p:cNvSpPr/>
          <p:nvPr/>
        </p:nvSpPr>
        <p:spPr>
          <a:xfrm>
            <a:off x="269459" y="1739300"/>
            <a:ext cx="5670553" cy="1800313"/>
          </a:xfrm>
          <a:prstGeom prst="rect">
            <a:avLst/>
          </a:prstGeom>
          <a:noFill/>
          <a:ln/>
        </p:spPr>
        <p:txBody>
          <a:bodyPr wrap="square" lIns="0" tIns="0" rIns="0" bIns="0" rtlCol="0" anchor="t"/>
          <a:lstStyle/>
          <a:p>
            <a:pPr algn="just">
              <a:lnSpc>
                <a:spcPts val="2250"/>
              </a:lnSpc>
            </a:pPr>
            <a:r>
              <a:rPr lang="en-US" sz="1600" dirty="0">
                <a:solidFill>
                  <a:srgbClr val="EEEFF5"/>
                </a:solidFill>
                <a:latin typeface="Montserrat" pitchFamily="34" charset="0"/>
                <a:ea typeface="Montserrat" pitchFamily="34" charset="-122"/>
                <a:cs typeface="Montserrat" pitchFamily="34" charset="-120"/>
              </a:rPr>
              <a:t>In this type of network, Many inputs are fed to the network at several states of the network generating only one output. This type of network is used in the problems like </a:t>
            </a:r>
            <a:r>
              <a:rPr lang="en-US" sz="1600" b="1" dirty="0">
                <a:solidFill>
                  <a:srgbClr val="EEEFF5"/>
                </a:solidFill>
                <a:latin typeface="Montserrat" pitchFamily="34" charset="0"/>
                <a:ea typeface="Montserrat" pitchFamily="34" charset="-122"/>
                <a:cs typeface="Montserrat" pitchFamily="34" charset="-120"/>
              </a:rPr>
              <a:t>sentimental analysis. Where we give multiple words as input and predict only the sentiment of the sentence as output.</a:t>
            </a:r>
            <a:endParaRPr lang="en-US" sz="1600" b="1" dirty="0"/>
          </a:p>
        </p:txBody>
      </p:sp>
      <p:sp>
        <p:nvSpPr>
          <p:cNvPr id="6" name="Text 4"/>
          <p:cNvSpPr/>
          <p:nvPr/>
        </p:nvSpPr>
        <p:spPr>
          <a:xfrm>
            <a:off x="287795" y="3887707"/>
            <a:ext cx="1629495" cy="364219"/>
          </a:xfrm>
          <a:prstGeom prst="rect">
            <a:avLst/>
          </a:prstGeom>
          <a:noFill/>
          <a:ln/>
        </p:spPr>
        <p:txBody>
          <a:bodyPr wrap="none" lIns="0" tIns="0" rIns="0" bIns="0" rtlCol="0" anchor="t"/>
          <a:lstStyle/>
          <a:p>
            <a:pPr>
              <a:lnSpc>
                <a:spcPts val="2250"/>
              </a:lnSpc>
            </a:pPr>
            <a:r>
              <a:rPr lang="en-US" sz="2000" b="1" dirty="0">
                <a:solidFill>
                  <a:srgbClr val="EEEFF5"/>
                </a:solidFill>
                <a:latin typeface="Montserrat" pitchFamily="34" charset="0"/>
                <a:ea typeface="Montserrat" pitchFamily="34" charset="-122"/>
                <a:cs typeface="Montserrat" pitchFamily="34" charset="-120"/>
              </a:rPr>
              <a:t>Many to Many:</a:t>
            </a:r>
            <a:endParaRPr lang="en-US" sz="2000" dirty="0"/>
          </a:p>
        </p:txBody>
      </p:sp>
      <p:sp>
        <p:nvSpPr>
          <p:cNvPr id="7" name="Text 5"/>
          <p:cNvSpPr/>
          <p:nvPr/>
        </p:nvSpPr>
        <p:spPr>
          <a:xfrm>
            <a:off x="287795" y="4258808"/>
            <a:ext cx="5670553" cy="2053502"/>
          </a:xfrm>
          <a:prstGeom prst="rect">
            <a:avLst/>
          </a:prstGeom>
          <a:noFill/>
          <a:ln/>
        </p:spPr>
        <p:txBody>
          <a:bodyPr wrap="square" lIns="0" tIns="0" rIns="0" bIns="0" rtlCol="0" anchor="t"/>
          <a:lstStyle/>
          <a:p>
            <a:pPr algn="just">
              <a:lnSpc>
                <a:spcPts val="2250"/>
              </a:lnSpc>
            </a:pPr>
            <a:r>
              <a:rPr lang="en-US" sz="1600" dirty="0">
                <a:solidFill>
                  <a:srgbClr val="EEEFF5"/>
                </a:solidFill>
                <a:latin typeface="Montserrat" pitchFamily="34" charset="0"/>
                <a:ea typeface="Montserrat" pitchFamily="34" charset="-122"/>
                <a:cs typeface="Montserrat" pitchFamily="34" charset="-120"/>
              </a:rPr>
              <a:t>In this type of neural network, there are multiple inputs and multiple outputs corresponding to a problem. One example of this problem will be language translation. In language translation, </a:t>
            </a:r>
            <a:r>
              <a:rPr lang="en-US" sz="1600" b="1" dirty="0">
                <a:solidFill>
                  <a:srgbClr val="EEEFF5"/>
                </a:solidFill>
                <a:latin typeface="Montserrat" pitchFamily="34" charset="0"/>
                <a:ea typeface="Montserrat" pitchFamily="34" charset="-122"/>
                <a:cs typeface="Montserrat" pitchFamily="34" charset="-120"/>
              </a:rPr>
              <a:t>we provide multiple words from one language as input and predict multiple words </a:t>
            </a:r>
            <a:r>
              <a:rPr lang="en-US" sz="1600" dirty="0">
                <a:solidFill>
                  <a:srgbClr val="EEEFF5"/>
                </a:solidFill>
                <a:latin typeface="Montserrat" pitchFamily="34" charset="0"/>
                <a:ea typeface="Montserrat" pitchFamily="34" charset="-122"/>
                <a:cs typeface="Montserrat" pitchFamily="34" charset="-120"/>
              </a:rPr>
              <a:t>from the second language as output.</a:t>
            </a:r>
            <a:endParaRPr lang="en-US" sz="1600" dirty="0"/>
          </a:p>
        </p:txBody>
      </p:sp>
      <p:pic>
        <p:nvPicPr>
          <p:cNvPr id="8" name="Image 0" descr="preencoded.png">
            <a:extLst>
              <a:ext uri="{FF2B5EF4-FFF2-40B4-BE49-F238E27FC236}">
                <a16:creationId xmlns:a16="http://schemas.microsoft.com/office/drawing/2014/main" id="{58E3B64C-B345-C8AF-B4B9-48CA22600443}"/>
              </a:ext>
            </a:extLst>
          </p:cNvPr>
          <p:cNvPicPr>
            <a:picLocks noChangeAspect="1"/>
          </p:cNvPicPr>
          <p:nvPr/>
        </p:nvPicPr>
        <p:blipFill>
          <a:blip r:embed="rId3"/>
          <a:stretch>
            <a:fillRect/>
          </a:stretch>
        </p:blipFill>
        <p:spPr>
          <a:xfrm>
            <a:off x="1" y="6479986"/>
            <a:ext cx="12191999" cy="378014"/>
          </a:xfrm>
          <a:prstGeom prst="rect">
            <a:avLst/>
          </a:prstGeom>
        </p:spPr>
      </p:pic>
      <p:pic>
        <p:nvPicPr>
          <p:cNvPr id="9" name="Picture 8" descr="A diagram of multiple input&#10;&#10;Description automatically generated">
            <a:extLst>
              <a:ext uri="{FF2B5EF4-FFF2-40B4-BE49-F238E27FC236}">
                <a16:creationId xmlns:a16="http://schemas.microsoft.com/office/drawing/2014/main" id="{AD6C4304-CBB5-1821-483C-E6F8110A34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7868" y="902998"/>
            <a:ext cx="2694354" cy="2397138"/>
          </a:xfrm>
          <a:prstGeom prst="rect">
            <a:avLst/>
          </a:prstGeom>
        </p:spPr>
      </p:pic>
      <p:pic>
        <p:nvPicPr>
          <p:cNvPr id="10" name="Picture 9" descr="A diagram of multiple output&#10;&#10;Description automatically generated">
            <a:extLst>
              <a:ext uri="{FF2B5EF4-FFF2-40B4-BE49-F238E27FC236}">
                <a16:creationId xmlns:a16="http://schemas.microsoft.com/office/drawing/2014/main" id="{14B8087B-20BA-1F67-52A6-BEE6E59D7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2560" y="3688013"/>
            <a:ext cx="2784970" cy="25254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1924" y="195141"/>
            <a:ext cx="10669885" cy="593923"/>
          </a:xfrm>
          <a:prstGeom prst="rect">
            <a:avLst/>
          </a:prstGeom>
          <a:noFill/>
          <a:ln/>
        </p:spPr>
        <p:txBody>
          <a:bodyPr wrap="none" lIns="0" tIns="0" rIns="0" bIns="0" rtlCol="0" anchor="t"/>
          <a:lstStyle/>
          <a:p>
            <a:pPr algn="ctr">
              <a:lnSpc>
                <a:spcPts val="4666"/>
              </a:lnSpc>
            </a:pPr>
            <a:r>
              <a:rPr lang="en-US" sz="4000" b="1" dirty="0">
                <a:solidFill>
                  <a:srgbClr val="9998FF"/>
                </a:solidFill>
                <a:latin typeface="Barlow" pitchFamily="34" charset="0"/>
                <a:ea typeface="Barlow" pitchFamily="34" charset="-122"/>
                <a:cs typeface="Barlow" pitchFamily="34" charset="-120"/>
              </a:rPr>
              <a:t>Variants of Recurrent Neural Network Architecture</a:t>
            </a:r>
            <a:endParaRPr lang="en-US" sz="4000" dirty="0"/>
          </a:p>
        </p:txBody>
      </p:sp>
      <p:sp>
        <p:nvSpPr>
          <p:cNvPr id="3" name="Text 1"/>
          <p:cNvSpPr/>
          <p:nvPr/>
        </p:nvSpPr>
        <p:spPr>
          <a:xfrm>
            <a:off x="2251602" y="1479925"/>
            <a:ext cx="7430528" cy="356294"/>
          </a:xfrm>
          <a:prstGeom prst="rect">
            <a:avLst/>
          </a:prstGeom>
          <a:noFill/>
          <a:ln/>
        </p:spPr>
        <p:txBody>
          <a:bodyPr wrap="none" lIns="0" tIns="0" rIns="0" bIns="0" rtlCol="0" anchor="t"/>
          <a:lstStyle/>
          <a:p>
            <a:pPr>
              <a:lnSpc>
                <a:spcPts val="2792"/>
              </a:lnSpc>
            </a:pPr>
            <a:r>
              <a:rPr lang="en-US" sz="3200" b="1" i="1" dirty="0">
                <a:solidFill>
                  <a:srgbClr val="9998FF"/>
                </a:solidFill>
                <a:latin typeface="Barlow" pitchFamily="34" charset="0"/>
                <a:ea typeface="Barlow" pitchFamily="34" charset="-122"/>
                <a:cs typeface="Barlow" pitchFamily="34" charset="-120"/>
              </a:rPr>
              <a:t>Simple RNN (Recurrent Neural Network)</a:t>
            </a:r>
            <a:endParaRPr lang="en-US" sz="3200" b="1" i="1" dirty="0"/>
          </a:p>
        </p:txBody>
      </p:sp>
      <p:sp>
        <p:nvSpPr>
          <p:cNvPr id="4" name="Text 2"/>
          <p:cNvSpPr/>
          <p:nvPr/>
        </p:nvSpPr>
        <p:spPr>
          <a:xfrm>
            <a:off x="641771" y="2165962"/>
            <a:ext cx="10928152" cy="819667"/>
          </a:xfrm>
          <a:prstGeom prst="rect">
            <a:avLst/>
          </a:prstGeom>
          <a:noFill/>
          <a:ln/>
        </p:spPr>
        <p:txBody>
          <a:bodyPr wrap="square" lIns="0" tIns="0" rIns="0" bIns="0" rtlCol="0" anchor="t"/>
          <a:lstStyle/>
          <a:p>
            <a:pPr>
              <a:lnSpc>
                <a:spcPts val="2250"/>
              </a:lnSpc>
            </a:pPr>
            <a:r>
              <a:rPr lang="en-US" dirty="0">
                <a:solidFill>
                  <a:srgbClr val="EEEFF5"/>
                </a:solidFill>
                <a:latin typeface="Montserrat" pitchFamily="34" charset="0"/>
                <a:ea typeface="Montserrat" pitchFamily="34" charset="-122"/>
                <a:cs typeface="Montserrat" pitchFamily="34" charset="-120"/>
              </a:rPr>
              <a:t>A Simple RNN is a basic neural network designed to process sequences of data, like time series or sentences. Unlike regular networks, it has a "memory" that allows it to remember information from previous steps.</a:t>
            </a:r>
            <a:endParaRPr lang="en-US" dirty="0"/>
          </a:p>
        </p:txBody>
      </p:sp>
      <p:sp>
        <p:nvSpPr>
          <p:cNvPr id="5" name="Text 3"/>
          <p:cNvSpPr/>
          <p:nvPr/>
        </p:nvSpPr>
        <p:spPr>
          <a:xfrm>
            <a:off x="641771" y="3362075"/>
            <a:ext cx="1609831" cy="288925"/>
          </a:xfrm>
          <a:prstGeom prst="rect">
            <a:avLst/>
          </a:prstGeom>
          <a:noFill/>
          <a:ln/>
        </p:spPr>
        <p:txBody>
          <a:bodyPr wrap="none" lIns="0" tIns="0" rIns="0" bIns="0" rtlCol="0" anchor="t"/>
          <a:lstStyle/>
          <a:p>
            <a:pPr>
              <a:lnSpc>
                <a:spcPts val="2250"/>
              </a:lnSpc>
            </a:pPr>
            <a:r>
              <a:rPr lang="en-US" dirty="0">
                <a:solidFill>
                  <a:srgbClr val="EEEFF5"/>
                </a:solidFill>
                <a:latin typeface="Montserrat" pitchFamily="34" charset="0"/>
                <a:ea typeface="Montserrat" pitchFamily="34" charset="-122"/>
                <a:cs typeface="Montserrat" pitchFamily="34" charset="-120"/>
              </a:rPr>
              <a:t>At each step:</a:t>
            </a:r>
            <a:endParaRPr lang="en-US" dirty="0"/>
          </a:p>
        </p:txBody>
      </p:sp>
      <p:sp>
        <p:nvSpPr>
          <p:cNvPr id="6" name="Text 4"/>
          <p:cNvSpPr/>
          <p:nvPr/>
        </p:nvSpPr>
        <p:spPr>
          <a:xfrm>
            <a:off x="1235368" y="3878631"/>
            <a:ext cx="10639326" cy="288925"/>
          </a:xfrm>
          <a:prstGeom prst="rect">
            <a:avLst/>
          </a:prstGeom>
          <a:noFill/>
          <a:ln/>
        </p:spPr>
        <p:txBody>
          <a:bodyPr wrap="none" lIns="0" tIns="0" rIns="0" bIns="0" rtlCol="0" anchor="t"/>
          <a:lstStyle/>
          <a:p>
            <a:pPr marL="285739" indent="-285739">
              <a:lnSpc>
                <a:spcPts val="2250"/>
              </a:lnSpc>
              <a:buSzPct val="100000"/>
              <a:buFont typeface="+mj-lt"/>
              <a:buAutoNum type="arabicPeriod"/>
            </a:pPr>
            <a:r>
              <a:rPr lang="en-US" dirty="0">
                <a:solidFill>
                  <a:srgbClr val="EEEFF5"/>
                </a:solidFill>
                <a:latin typeface="Montserrat" pitchFamily="34" charset="0"/>
                <a:ea typeface="Montserrat" pitchFamily="34" charset="-122"/>
                <a:cs typeface="Montserrat" pitchFamily="34" charset="-120"/>
              </a:rPr>
              <a:t>The current input updates the hidden state (which stores past information).</a:t>
            </a:r>
            <a:endParaRPr lang="en-US" dirty="0"/>
          </a:p>
        </p:txBody>
      </p:sp>
      <p:sp>
        <p:nvSpPr>
          <p:cNvPr id="7" name="Text 5"/>
          <p:cNvSpPr/>
          <p:nvPr/>
        </p:nvSpPr>
        <p:spPr>
          <a:xfrm>
            <a:off x="1235368" y="4230660"/>
            <a:ext cx="10639326" cy="288925"/>
          </a:xfrm>
          <a:prstGeom prst="rect">
            <a:avLst/>
          </a:prstGeom>
          <a:noFill/>
          <a:ln/>
        </p:spPr>
        <p:txBody>
          <a:bodyPr wrap="none" lIns="0" tIns="0" rIns="0" bIns="0" rtlCol="0" anchor="t"/>
          <a:lstStyle/>
          <a:p>
            <a:pPr marL="285739" indent="-285739">
              <a:lnSpc>
                <a:spcPts val="2250"/>
              </a:lnSpc>
              <a:buSzPct val="100000"/>
              <a:buFont typeface="+mj-lt"/>
              <a:buAutoNum type="arabicPeriod" startAt="2"/>
            </a:pPr>
            <a:r>
              <a:rPr lang="en-US" dirty="0">
                <a:solidFill>
                  <a:srgbClr val="EEEFF5"/>
                </a:solidFill>
                <a:latin typeface="Montserrat" pitchFamily="34" charset="0"/>
                <a:ea typeface="Montserrat" pitchFamily="34" charset="-122"/>
                <a:cs typeface="Montserrat" pitchFamily="34" charset="-120"/>
              </a:rPr>
              <a:t>The hidden state helps produce the output and is passed to the next step.</a:t>
            </a:r>
            <a:endParaRPr lang="en-US" dirty="0"/>
          </a:p>
        </p:txBody>
      </p:sp>
      <p:sp>
        <p:nvSpPr>
          <p:cNvPr id="8" name="Text 6"/>
          <p:cNvSpPr/>
          <p:nvPr/>
        </p:nvSpPr>
        <p:spPr>
          <a:xfrm>
            <a:off x="641771" y="4755778"/>
            <a:ext cx="11422439" cy="577850"/>
          </a:xfrm>
          <a:prstGeom prst="rect">
            <a:avLst/>
          </a:prstGeom>
          <a:noFill/>
          <a:ln/>
        </p:spPr>
        <p:txBody>
          <a:bodyPr wrap="square" lIns="0" tIns="0" rIns="0" bIns="0" rtlCol="0" anchor="t"/>
          <a:lstStyle/>
          <a:p>
            <a:pPr algn="just">
              <a:lnSpc>
                <a:spcPts val="2250"/>
              </a:lnSpc>
            </a:pPr>
            <a:r>
              <a:rPr lang="en-US" dirty="0">
                <a:solidFill>
                  <a:srgbClr val="EEEFF5"/>
                </a:solidFill>
                <a:latin typeface="Montserrat" pitchFamily="34" charset="0"/>
                <a:ea typeface="Montserrat" pitchFamily="34" charset="-122"/>
                <a:cs typeface="Montserrat" pitchFamily="34" charset="-120"/>
              </a:rPr>
              <a:t>However, Simple RNNs struggle with long sequences because they tend to forget earlier information </a:t>
            </a:r>
            <a:r>
              <a:rPr lang="en-US" b="1" dirty="0">
                <a:solidFill>
                  <a:srgbClr val="EEEFF5"/>
                </a:solidFill>
                <a:latin typeface="Montserrat" pitchFamily="34" charset="0"/>
                <a:ea typeface="Montserrat" pitchFamily="34" charset="-122"/>
                <a:cs typeface="Montserrat" pitchFamily="34" charset="-120"/>
              </a:rPr>
              <a:t>(a problem called "vanishing gradients").</a:t>
            </a:r>
            <a:r>
              <a:rPr lang="en-US" dirty="0">
                <a:solidFill>
                  <a:srgbClr val="EEEFF5"/>
                </a:solidFill>
                <a:latin typeface="Montserrat" pitchFamily="34" charset="0"/>
                <a:ea typeface="Montserrat" pitchFamily="34" charset="-122"/>
                <a:cs typeface="Montserrat" pitchFamily="34" charset="-120"/>
              </a:rPr>
              <a:t> More advanced models like LSTM and GRU solve this by better retaining long-term information.</a:t>
            </a:r>
            <a:endParaRPr lang="en-US" dirty="0"/>
          </a:p>
        </p:txBody>
      </p:sp>
      <p:pic>
        <p:nvPicPr>
          <p:cNvPr id="9" name="Image 0" descr="preencoded.png">
            <a:extLst>
              <a:ext uri="{FF2B5EF4-FFF2-40B4-BE49-F238E27FC236}">
                <a16:creationId xmlns:a16="http://schemas.microsoft.com/office/drawing/2014/main" id="{7C6AF85B-94FE-80A5-6CD1-9E2D1F357974}"/>
              </a:ext>
            </a:extLst>
          </p:cNvPr>
          <p:cNvPicPr>
            <a:picLocks noChangeAspect="1"/>
          </p:cNvPicPr>
          <p:nvPr/>
        </p:nvPicPr>
        <p:blipFill>
          <a:blip r:embed="rId3"/>
          <a:stretch>
            <a:fillRect/>
          </a:stretch>
        </p:blipFill>
        <p:spPr>
          <a:xfrm>
            <a:off x="1" y="6479986"/>
            <a:ext cx="12191999" cy="3780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1057" y="115090"/>
            <a:ext cx="10669885" cy="593923"/>
          </a:xfrm>
          <a:prstGeom prst="rect">
            <a:avLst/>
          </a:prstGeom>
          <a:noFill/>
          <a:ln/>
        </p:spPr>
        <p:txBody>
          <a:bodyPr wrap="none" lIns="0" tIns="0" rIns="0" bIns="0" rtlCol="0" anchor="t"/>
          <a:lstStyle/>
          <a:p>
            <a:pPr algn="ctr">
              <a:lnSpc>
                <a:spcPts val="4666"/>
              </a:lnSpc>
            </a:pPr>
            <a:r>
              <a:rPr lang="en-US" sz="4000" b="1" dirty="0">
                <a:solidFill>
                  <a:srgbClr val="9998FF"/>
                </a:solidFill>
                <a:latin typeface="Barlow" pitchFamily="34" charset="0"/>
                <a:ea typeface="Barlow" pitchFamily="34" charset="-122"/>
                <a:cs typeface="Barlow" pitchFamily="34" charset="-120"/>
              </a:rPr>
              <a:t>Variants of Recurrent Neural Network Architecture</a:t>
            </a:r>
            <a:endParaRPr lang="en-US" sz="4000" dirty="0"/>
          </a:p>
        </p:txBody>
      </p:sp>
      <p:sp>
        <p:nvSpPr>
          <p:cNvPr id="3" name="Text 1"/>
          <p:cNvSpPr/>
          <p:nvPr/>
        </p:nvSpPr>
        <p:spPr>
          <a:xfrm>
            <a:off x="2012667" y="953125"/>
            <a:ext cx="5452963" cy="356294"/>
          </a:xfrm>
          <a:prstGeom prst="rect">
            <a:avLst/>
          </a:prstGeom>
          <a:noFill/>
          <a:ln/>
        </p:spPr>
        <p:txBody>
          <a:bodyPr wrap="none" lIns="0" tIns="0" rIns="0" bIns="0" rtlCol="0" anchor="t"/>
          <a:lstStyle/>
          <a:p>
            <a:pPr>
              <a:lnSpc>
                <a:spcPts val="2792"/>
              </a:lnSpc>
            </a:pPr>
            <a:r>
              <a:rPr lang="en-US" sz="3200" b="1" i="1" dirty="0">
                <a:solidFill>
                  <a:srgbClr val="9998FF"/>
                </a:solidFill>
                <a:latin typeface="Barlow" pitchFamily="34" charset="0"/>
                <a:ea typeface="Barlow" pitchFamily="34" charset="-122"/>
                <a:cs typeface="Barlow" pitchFamily="34" charset="-120"/>
              </a:rPr>
              <a:t>Long Short-Term Memory Networks (LSTM)</a:t>
            </a:r>
            <a:endParaRPr lang="en-US" sz="3200" i="1" dirty="0"/>
          </a:p>
        </p:txBody>
      </p:sp>
      <p:sp>
        <p:nvSpPr>
          <p:cNvPr id="4" name="Text 2"/>
          <p:cNvSpPr/>
          <p:nvPr/>
        </p:nvSpPr>
        <p:spPr>
          <a:xfrm>
            <a:off x="395948" y="1526257"/>
            <a:ext cx="10928152" cy="1216943"/>
          </a:xfrm>
          <a:prstGeom prst="rect">
            <a:avLst/>
          </a:prstGeom>
          <a:noFill/>
          <a:ln/>
        </p:spPr>
        <p:txBody>
          <a:bodyPr wrap="square" lIns="0" tIns="0" rIns="0" bIns="0" rtlCol="0" anchor="t"/>
          <a:lstStyle/>
          <a:p>
            <a:pPr>
              <a:lnSpc>
                <a:spcPts val="2250"/>
              </a:lnSpc>
            </a:pPr>
            <a:r>
              <a:rPr lang="en-US" sz="1600" dirty="0">
                <a:solidFill>
                  <a:srgbClr val="EEEFF5"/>
                </a:solidFill>
                <a:latin typeface="Montserrat" pitchFamily="34" charset="0"/>
                <a:ea typeface="Montserrat" pitchFamily="34" charset="-122"/>
                <a:cs typeface="Montserrat" pitchFamily="34" charset="-120"/>
              </a:rPr>
              <a:t>LSTM networks are a type of RNN designed to remember information over long sequences, solving the problem traditional RNNs have with forgetting earlier inputs</a:t>
            </a:r>
            <a:r>
              <a:rPr lang="en-DE" sz="1600" dirty="0">
                <a:solidFill>
                  <a:srgbClr val="EEEFF5"/>
                </a:solidFill>
                <a:latin typeface="Montserrat" pitchFamily="34" charset="0"/>
                <a:ea typeface="Montserrat" pitchFamily="34" charset="-122"/>
                <a:cs typeface="Montserrat" pitchFamily="34" charset="-120"/>
              </a:rPr>
              <a:t> and </a:t>
            </a:r>
            <a:r>
              <a:rPr lang="en-US" sz="1600" dirty="0">
                <a:solidFill>
                  <a:schemeClr val="bg1"/>
                </a:solidFill>
                <a:latin typeface="Montserrat" panose="00000500000000000000" pitchFamily="2" charset="0"/>
              </a:rPr>
              <a:t>it’s designed to handle both long and short-term information in sequences. </a:t>
            </a:r>
            <a:endParaRPr lang="en-DE" sz="1600" dirty="0">
              <a:solidFill>
                <a:schemeClr val="bg1"/>
              </a:solidFill>
              <a:latin typeface="Montserrat" panose="00000500000000000000" pitchFamily="2" charset="0"/>
            </a:endParaRPr>
          </a:p>
          <a:p>
            <a:pPr>
              <a:lnSpc>
                <a:spcPts val="2250"/>
              </a:lnSpc>
            </a:pPr>
            <a:r>
              <a:rPr lang="en-US" sz="1600" b="1" dirty="0">
                <a:solidFill>
                  <a:srgbClr val="EEEFF5"/>
                </a:solidFill>
                <a:latin typeface="Montserrat" pitchFamily="34" charset="0"/>
                <a:ea typeface="Montserrat" pitchFamily="34" charset="-122"/>
                <a:cs typeface="Montserrat" pitchFamily="34" charset="-120"/>
              </a:rPr>
              <a:t>LSTMs use special memory cells or blocks controlled by three gates:</a:t>
            </a:r>
            <a:endParaRPr lang="en-US" sz="1600" dirty="0"/>
          </a:p>
        </p:txBody>
      </p:sp>
      <p:sp>
        <p:nvSpPr>
          <p:cNvPr id="5" name="Text 3"/>
          <p:cNvSpPr/>
          <p:nvPr/>
        </p:nvSpPr>
        <p:spPr>
          <a:xfrm>
            <a:off x="2145967" y="2743728"/>
            <a:ext cx="10639326" cy="288925"/>
          </a:xfrm>
          <a:prstGeom prst="rect">
            <a:avLst/>
          </a:prstGeom>
          <a:noFill/>
          <a:ln/>
        </p:spPr>
        <p:txBody>
          <a:bodyPr wrap="none" lIns="0" tIns="0" rIns="0" bIns="0" rtlCol="0" anchor="t"/>
          <a:lstStyle/>
          <a:p>
            <a:pPr marL="285739" indent="-285739">
              <a:lnSpc>
                <a:spcPts val="2250"/>
              </a:lnSpc>
              <a:buSzPct val="100000"/>
              <a:buFont typeface="+mj-lt"/>
              <a:buAutoNum type="arabicPeriod"/>
            </a:pPr>
            <a:r>
              <a:rPr lang="en-US" sz="1600" b="1" dirty="0">
                <a:solidFill>
                  <a:srgbClr val="EEEFF5"/>
                </a:solidFill>
                <a:latin typeface="Montserrat" pitchFamily="34" charset="0"/>
                <a:ea typeface="Montserrat" pitchFamily="34" charset="-122"/>
                <a:cs typeface="Montserrat" pitchFamily="34" charset="-120"/>
              </a:rPr>
              <a:t>Input Gate</a:t>
            </a:r>
            <a:r>
              <a:rPr lang="en-US" sz="1600" dirty="0">
                <a:solidFill>
                  <a:srgbClr val="EEEFF5"/>
                </a:solidFill>
                <a:latin typeface="Montserrat" pitchFamily="34" charset="0"/>
                <a:ea typeface="Montserrat" pitchFamily="34" charset="-122"/>
                <a:cs typeface="Montserrat" pitchFamily="34" charset="-120"/>
              </a:rPr>
              <a:t>: </a:t>
            </a:r>
            <a:r>
              <a:rPr lang="en-DE" sz="1600" dirty="0">
                <a:solidFill>
                  <a:srgbClr val="EEEFF5"/>
                </a:solidFill>
                <a:latin typeface="Montserrat" pitchFamily="34" charset="0"/>
                <a:ea typeface="Montserrat" pitchFamily="34" charset="-122"/>
                <a:cs typeface="Montserrat" pitchFamily="34" charset="-120"/>
              </a:rPr>
              <a:t> </a:t>
            </a:r>
            <a:r>
              <a:rPr lang="en-US" sz="1600" dirty="0">
                <a:solidFill>
                  <a:srgbClr val="EEEFF5"/>
                </a:solidFill>
                <a:latin typeface="Montserrat" pitchFamily="34" charset="0"/>
                <a:ea typeface="Montserrat" pitchFamily="34" charset="-122"/>
                <a:cs typeface="Montserrat" pitchFamily="34" charset="-120"/>
              </a:rPr>
              <a:t>Decides what new information to store.</a:t>
            </a:r>
            <a:endParaRPr lang="en-US" sz="1600" dirty="0"/>
          </a:p>
        </p:txBody>
      </p:sp>
      <p:sp>
        <p:nvSpPr>
          <p:cNvPr id="6" name="Text 4"/>
          <p:cNvSpPr/>
          <p:nvPr/>
        </p:nvSpPr>
        <p:spPr>
          <a:xfrm>
            <a:off x="2145967" y="3095756"/>
            <a:ext cx="10639326" cy="288925"/>
          </a:xfrm>
          <a:prstGeom prst="rect">
            <a:avLst/>
          </a:prstGeom>
          <a:noFill/>
          <a:ln/>
        </p:spPr>
        <p:txBody>
          <a:bodyPr wrap="none" lIns="0" tIns="0" rIns="0" bIns="0" rtlCol="0" anchor="t"/>
          <a:lstStyle/>
          <a:p>
            <a:pPr marL="285739" indent="-285739">
              <a:lnSpc>
                <a:spcPts val="2250"/>
              </a:lnSpc>
              <a:buSzPct val="100000"/>
              <a:buFont typeface="+mj-lt"/>
              <a:buAutoNum type="arabicPeriod" startAt="2"/>
            </a:pPr>
            <a:r>
              <a:rPr lang="en-US" sz="1600" b="1" dirty="0">
                <a:solidFill>
                  <a:srgbClr val="EEEFF5"/>
                </a:solidFill>
                <a:latin typeface="Montserrat" pitchFamily="34" charset="0"/>
                <a:ea typeface="Montserrat" pitchFamily="34" charset="-122"/>
                <a:cs typeface="Montserrat" pitchFamily="34" charset="-120"/>
              </a:rPr>
              <a:t>Forget Gate</a:t>
            </a:r>
            <a:r>
              <a:rPr lang="en-US" sz="1600" dirty="0">
                <a:solidFill>
                  <a:srgbClr val="EEEFF5"/>
                </a:solidFill>
                <a:latin typeface="Montserrat" pitchFamily="34" charset="0"/>
                <a:ea typeface="Montserrat" pitchFamily="34" charset="-122"/>
                <a:cs typeface="Montserrat" pitchFamily="34" charset="-120"/>
              </a:rPr>
              <a:t>: </a:t>
            </a:r>
            <a:r>
              <a:rPr lang="en-DE" sz="1600" dirty="0">
                <a:solidFill>
                  <a:srgbClr val="EEEFF5"/>
                </a:solidFill>
                <a:latin typeface="Montserrat" pitchFamily="34" charset="0"/>
                <a:ea typeface="Montserrat" pitchFamily="34" charset="-122"/>
                <a:cs typeface="Montserrat" pitchFamily="34" charset="-120"/>
              </a:rPr>
              <a:t> </a:t>
            </a:r>
            <a:r>
              <a:rPr lang="en-US" sz="1600" dirty="0">
                <a:solidFill>
                  <a:srgbClr val="EEEFF5"/>
                </a:solidFill>
                <a:latin typeface="Montserrat" pitchFamily="34" charset="0"/>
                <a:ea typeface="Montserrat" pitchFamily="34" charset="-122"/>
                <a:cs typeface="Montserrat" pitchFamily="34" charset="-120"/>
              </a:rPr>
              <a:t>Determines what information to discard.</a:t>
            </a:r>
            <a:endParaRPr lang="en-US" sz="1600" dirty="0"/>
          </a:p>
        </p:txBody>
      </p:sp>
      <p:sp>
        <p:nvSpPr>
          <p:cNvPr id="7" name="Text 5"/>
          <p:cNvSpPr/>
          <p:nvPr/>
        </p:nvSpPr>
        <p:spPr>
          <a:xfrm>
            <a:off x="2145967" y="3447785"/>
            <a:ext cx="10639326" cy="288925"/>
          </a:xfrm>
          <a:prstGeom prst="rect">
            <a:avLst/>
          </a:prstGeom>
          <a:noFill/>
          <a:ln/>
        </p:spPr>
        <p:txBody>
          <a:bodyPr wrap="none" lIns="0" tIns="0" rIns="0" bIns="0" rtlCol="0" anchor="t"/>
          <a:lstStyle/>
          <a:p>
            <a:pPr marL="285739" indent="-285739">
              <a:lnSpc>
                <a:spcPts val="2250"/>
              </a:lnSpc>
              <a:buSzPct val="100000"/>
              <a:buFont typeface="+mj-lt"/>
              <a:buAutoNum type="arabicPeriod" startAt="3"/>
            </a:pPr>
            <a:r>
              <a:rPr lang="en-US" sz="1600" b="1" dirty="0">
                <a:solidFill>
                  <a:srgbClr val="EEEFF5"/>
                </a:solidFill>
                <a:latin typeface="Montserrat" pitchFamily="34" charset="0"/>
                <a:ea typeface="Montserrat" pitchFamily="34" charset="-122"/>
                <a:cs typeface="Montserrat" pitchFamily="34" charset="-120"/>
              </a:rPr>
              <a:t>Output Gate</a:t>
            </a:r>
            <a:r>
              <a:rPr lang="en-US" sz="1600" dirty="0">
                <a:solidFill>
                  <a:srgbClr val="EEEFF5"/>
                </a:solidFill>
                <a:latin typeface="Montserrat" pitchFamily="34" charset="0"/>
                <a:ea typeface="Montserrat" pitchFamily="34" charset="-122"/>
                <a:cs typeface="Montserrat" pitchFamily="34" charset="-120"/>
              </a:rPr>
              <a:t>: </a:t>
            </a:r>
            <a:r>
              <a:rPr lang="en-DE" sz="1600" dirty="0">
                <a:solidFill>
                  <a:srgbClr val="EEEFF5"/>
                </a:solidFill>
                <a:latin typeface="Montserrat" pitchFamily="34" charset="0"/>
                <a:ea typeface="Montserrat" pitchFamily="34" charset="-122"/>
                <a:cs typeface="Montserrat" pitchFamily="34" charset="-120"/>
              </a:rPr>
              <a:t> </a:t>
            </a:r>
            <a:r>
              <a:rPr lang="en-US" sz="1600" dirty="0">
                <a:solidFill>
                  <a:srgbClr val="EEEFF5"/>
                </a:solidFill>
                <a:latin typeface="Montserrat" pitchFamily="34" charset="0"/>
                <a:ea typeface="Montserrat" pitchFamily="34" charset="-122"/>
                <a:cs typeface="Montserrat" pitchFamily="34" charset="-120"/>
              </a:rPr>
              <a:t>Controls what information is used for the current output.</a:t>
            </a:r>
            <a:endParaRPr lang="en-US" sz="1600" dirty="0"/>
          </a:p>
        </p:txBody>
      </p:sp>
      <p:sp>
        <p:nvSpPr>
          <p:cNvPr id="8" name="Text 6"/>
          <p:cNvSpPr/>
          <p:nvPr/>
        </p:nvSpPr>
        <p:spPr>
          <a:xfrm>
            <a:off x="258295" y="4114801"/>
            <a:ext cx="11442091" cy="2151879"/>
          </a:xfrm>
          <a:prstGeom prst="rect">
            <a:avLst/>
          </a:prstGeom>
          <a:noFill/>
          <a:ln/>
        </p:spPr>
        <p:txBody>
          <a:bodyPr wrap="square" lIns="0" tIns="0" rIns="0" bIns="0" rtlCol="0" anchor="t"/>
          <a:lstStyle/>
          <a:p>
            <a:pPr marL="285750" indent="-285750">
              <a:buFont typeface="Arial" panose="020B0604020202020204" pitchFamily="34" charset="0"/>
              <a:buChar char="•"/>
            </a:pPr>
            <a:r>
              <a:rPr lang="en-US" sz="1600" b="1" dirty="0">
                <a:solidFill>
                  <a:schemeClr val="bg1"/>
                </a:solidFill>
                <a:latin typeface="Montserrat" panose="00000500000000000000" pitchFamily="2" charset="0"/>
              </a:rPr>
              <a:t>Long-Term Memory</a:t>
            </a:r>
            <a:r>
              <a:rPr lang="en-US" sz="1600" dirty="0">
                <a:solidFill>
                  <a:schemeClr val="bg1"/>
                </a:solidFill>
                <a:latin typeface="Montserrat" panose="00000500000000000000" pitchFamily="2" charset="0"/>
              </a:rPr>
              <a:t>: LSTM can remember important information for a long time, unlike regular RNNs, which forget things quickly when dealing with long sequences.</a:t>
            </a:r>
            <a:endParaRPr lang="en-DE" sz="1600" dirty="0">
              <a:solidFill>
                <a:schemeClr val="bg1"/>
              </a:solidFill>
              <a:latin typeface="Montserrat" panose="00000500000000000000" pitchFamily="2" charset="0"/>
            </a:endParaRPr>
          </a:p>
          <a:p>
            <a:endParaRPr lang="en-DE" sz="1600" dirty="0">
              <a:solidFill>
                <a:schemeClr val="bg1"/>
              </a:solidFill>
              <a:latin typeface="Montserrat" panose="00000500000000000000" pitchFamily="2" charset="0"/>
            </a:endParaRPr>
          </a:p>
          <a:p>
            <a:pPr marL="285750" indent="-285750">
              <a:buFont typeface="Arial" panose="020B0604020202020204" pitchFamily="34" charset="0"/>
              <a:buChar char="•"/>
            </a:pPr>
            <a:r>
              <a:rPr lang="en-US" sz="1600" b="1" dirty="0">
                <a:solidFill>
                  <a:schemeClr val="bg1"/>
                </a:solidFill>
                <a:latin typeface="Montserrat" panose="00000500000000000000" pitchFamily="2" charset="0"/>
              </a:rPr>
              <a:t>Short-Term Memory</a:t>
            </a:r>
            <a:r>
              <a:rPr lang="en-US" sz="1600" dirty="0">
                <a:solidFill>
                  <a:schemeClr val="bg1"/>
                </a:solidFill>
                <a:latin typeface="Montserrat" panose="00000500000000000000" pitchFamily="2" charset="0"/>
              </a:rPr>
              <a:t>: At the same time, LSTM knows when to forget less important details. It uses special gates (like filters) to decide which information to keep and which to discard.</a:t>
            </a:r>
            <a:endParaRPr lang="en-DE" sz="1600" dirty="0">
              <a:solidFill>
                <a:schemeClr val="bg1"/>
              </a:solidFill>
              <a:latin typeface="Montserrat" panose="00000500000000000000" pitchFamily="2" charset="0"/>
            </a:endParaRPr>
          </a:p>
          <a:p>
            <a:endParaRPr lang="en-US" sz="1600" dirty="0">
              <a:solidFill>
                <a:schemeClr val="bg1"/>
              </a:solidFill>
              <a:latin typeface="Montserrat" panose="00000500000000000000" pitchFamily="2" charset="0"/>
            </a:endParaRPr>
          </a:p>
          <a:p>
            <a:r>
              <a:rPr lang="en-US" sz="1600" dirty="0">
                <a:solidFill>
                  <a:schemeClr val="bg1"/>
                </a:solidFill>
                <a:latin typeface="Montserrat" panose="00000500000000000000" pitchFamily="2" charset="0"/>
              </a:rPr>
              <a:t>So, LSTM is called </a:t>
            </a:r>
            <a:r>
              <a:rPr lang="en-US" sz="1600" b="1" dirty="0">
                <a:solidFill>
                  <a:schemeClr val="bg1"/>
                </a:solidFill>
                <a:latin typeface="Montserrat" panose="00000500000000000000" pitchFamily="2" charset="0"/>
              </a:rPr>
              <a:t>"Long Short-Term Memory"</a:t>
            </a:r>
            <a:r>
              <a:rPr lang="en-US" sz="1600" dirty="0">
                <a:solidFill>
                  <a:schemeClr val="bg1"/>
                </a:solidFill>
                <a:latin typeface="Montserrat" panose="00000500000000000000" pitchFamily="2" charset="0"/>
              </a:rPr>
              <a:t> because it can balance remembering things for both a long time and a short time, depending on what’s useful for the task. </a:t>
            </a:r>
          </a:p>
        </p:txBody>
      </p:sp>
      <p:pic>
        <p:nvPicPr>
          <p:cNvPr id="10" name="Image 0" descr="preencoded.png">
            <a:extLst>
              <a:ext uri="{FF2B5EF4-FFF2-40B4-BE49-F238E27FC236}">
                <a16:creationId xmlns:a16="http://schemas.microsoft.com/office/drawing/2014/main" id="{0339D2F4-81EB-DDD6-4C21-1D1CA4CFE3AD}"/>
              </a:ext>
            </a:extLst>
          </p:cNvPr>
          <p:cNvPicPr>
            <a:picLocks noChangeAspect="1"/>
          </p:cNvPicPr>
          <p:nvPr/>
        </p:nvPicPr>
        <p:blipFill>
          <a:blip r:embed="rId3"/>
          <a:stretch>
            <a:fillRect/>
          </a:stretch>
        </p:blipFill>
        <p:spPr>
          <a:xfrm>
            <a:off x="1" y="6479986"/>
            <a:ext cx="12191999" cy="37801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1057" y="124883"/>
            <a:ext cx="10669885" cy="593923"/>
          </a:xfrm>
          <a:prstGeom prst="rect">
            <a:avLst/>
          </a:prstGeom>
          <a:noFill/>
          <a:ln/>
        </p:spPr>
        <p:txBody>
          <a:bodyPr wrap="none" lIns="0" tIns="0" rIns="0" bIns="0" rtlCol="0" anchor="t"/>
          <a:lstStyle/>
          <a:p>
            <a:pPr algn="ctr">
              <a:lnSpc>
                <a:spcPts val="4666"/>
              </a:lnSpc>
            </a:pPr>
            <a:r>
              <a:rPr lang="en-US" sz="4000" b="1" dirty="0">
                <a:solidFill>
                  <a:srgbClr val="9998FF"/>
                </a:solidFill>
                <a:latin typeface="Barlow" pitchFamily="34" charset="0"/>
                <a:ea typeface="Barlow" pitchFamily="34" charset="-122"/>
                <a:cs typeface="Barlow" pitchFamily="34" charset="-120"/>
              </a:rPr>
              <a:t>Variants of Recurrent Neural Network Architecture</a:t>
            </a:r>
            <a:endParaRPr lang="en-US" sz="4000" dirty="0"/>
          </a:p>
        </p:txBody>
      </p:sp>
      <p:sp>
        <p:nvSpPr>
          <p:cNvPr id="3" name="Text 1"/>
          <p:cNvSpPr/>
          <p:nvPr/>
        </p:nvSpPr>
        <p:spPr>
          <a:xfrm>
            <a:off x="3050082" y="1010193"/>
            <a:ext cx="6091833" cy="356294"/>
          </a:xfrm>
          <a:prstGeom prst="rect">
            <a:avLst/>
          </a:prstGeom>
          <a:noFill/>
          <a:ln/>
        </p:spPr>
        <p:txBody>
          <a:bodyPr wrap="none" lIns="0" tIns="0" rIns="0" bIns="0" rtlCol="0" anchor="t"/>
          <a:lstStyle/>
          <a:p>
            <a:pPr algn="ctr">
              <a:lnSpc>
                <a:spcPts val="2792"/>
              </a:lnSpc>
            </a:pPr>
            <a:r>
              <a:rPr lang="en-US" sz="3200" b="1" i="1" dirty="0">
                <a:solidFill>
                  <a:srgbClr val="9998FF"/>
                </a:solidFill>
                <a:latin typeface="Barlow" pitchFamily="34" charset="0"/>
                <a:ea typeface="Barlow" pitchFamily="34" charset="-122"/>
                <a:cs typeface="Barlow" pitchFamily="34" charset="-120"/>
              </a:rPr>
              <a:t>Bidirectional Long Short-Term Memory (BiLSTM)</a:t>
            </a:r>
            <a:endParaRPr lang="en-US" sz="3200" i="1" dirty="0"/>
          </a:p>
        </p:txBody>
      </p:sp>
      <p:sp>
        <p:nvSpPr>
          <p:cNvPr id="4" name="Text 2"/>
          <p:cNvSpPr/>
          <p:nvPr/>
        </p:nvSpPr>
        <p:spPr>
          <a:xfrm>
            <a:off x="258297" y="1542709"/>
            <a:ext cx="11737057" cy="577850"/>
          </a:xfrm>
          <a:prstGeom prst="rect">
            <a:avLst/>
          </a:prstGeom>
          <a:noFill/>
          <a:ln/>
        </p:spPr>
        <p:txBody>
          <a:bodyPr wrap="square" lIns="0" tIns="0" rIns="0" bIns="0" rtlCol="0" anchor="t"/>
          <a:lstStyle/>
          <a:p>
            <a:pPr>
              <a:lnSpc>
                <a:spcPts val="2250"/>
              </a:lnSpc>
            </a:pPr>
            <a:r>
              <a:rPr lang="en-US" dirty="0">
                <a:solidFill>
                  <a:srgbClr val="EEEFF5"/>
                </a:solidFill>
                <a:latin typeface="Montserrat" pitchFamily="34" charset="0"/>
                <a:ea typeface="Montserrat" pitchFamily="34" charset="-122"/>
                <a:cs typeface="Montserrat" pitchFamily="34" charset="-120"/>
              </a:rPr>
              <a:t>BiLSTM enhances LSTM by processing data in both forward and backward directions simultaneously. It uses two LSTM layers:</a:t>
            </a:r>
            <a:endParaRPr lang="en-US" dirty="0"/>
          </a:p>
        </p:txBody>
      </p:sp>
      <p:sp>
        <p:nvSpPr>
          <p:cNvPr id="5" name="Text 3"/>
          <p:cNvSpPr/>
          <p:nvPr/>
        </p:nvSpPr>
        <p:spPr>
          <a:xfrm>
            <a:off x="1552674" y="2323660"/>
            <a:ext cx="10639326" cy="288925"/>
          </a:xfrm>
          <a:prstGeom prst="rect">
            <a:avLst/>
          </a:prstGeom>
          <a:noFill/>
          <a:ln/>
        </p:spPr>
        <p:txBody>
          <a:bodyPr wrap="none" lIns="0" tIns="0" rIns="0" bIns="0" rtlCol="0" anchor="t"/>
          <a:lstStyle/>
          <a:p>
            <a:pPr marL="285739" indent="-285739">
              <a:lnSpc>
                <a:spcPts val="2250"/>
              </a:lnSpc>
              <a:buSzPct val="100000"/>
              <a:buFont typeface="+mj-lt"/>
              <a:buAutoNum type="arabicPeriod"/>
            </a:pPr>
            <a:r>
              <a:rPr lang="en-US" b="1" dirty="0">
                <a:solidFill>
                  <a:srgbClr val="EEEFF5"/>
                </a:solidFill>
                <a:latin typeface="Montserrat" pitchFamily="34" charset="0"/>
                <a:ea typeface="Montserrat" pitchFamily="34" charset="-122"/>
                <a:cs typeface="Montserrat" pitchFamily="34" charset="-120"/>
              </a:rPr>
              <a:t>Forward LSTM</a:t>
            </a:r>
            <a:r>
              <a:rPr lang="en-US" dirty="0">
                <a:solidFill>
                  <a:srgbClr val="EEEFF5"/>
                </a:solidFill>
                <a:latin typeface="Montserrat" pitchFamily="34" charset="0"/>
                <a:ea typeface="Montserrat" pitchFamily="34" charset="-122"/>
                <a:cs typeface="Montserrat" pitchFamily="34" charset="-120"/>
              </a:rPr>
              <a:t>: Processes the sequence from start to finish.</a:t>
            </a:r>
            <a:endParaRPr lang="en-US" dirty="0"/>
          </a:p>
        </p:txBody>
      </p:sp>
      <p:sp>
        <p:nvSpPr>
          <p:cNvPr id="6" name="Text 4"/>
          <p:cNvSpPr/>
          <p:nvPr/>
        </p:nvSpPr>
        <p:spPr>
          <a:xfrm>
            <a:off x="1552674" y="2675688"/>
            <a:ext cx="10639326" cy="288925"/>
          </a:xfrm>
          <a:prstGeom prst="rect">
            <a:avLst/>
          </a:prstGeom>
          <a:noFill/>
          <a:ln/>
        </p:spPr>
        <p:txBody>
          <a:bodyPr wrap="none" lIns="0" tIns="0" rIns="0" bIns="0" rtlCol="0" anchor="t"/>
          <a:lstStyle/>
          <a:p>
            <a:pPr marL="285739" indent="-285739">
              <a:lnSpc>
                <a:spcPts val="2250"/>
              </a:lnSpc>
              <a:buSzPct val="100000"/>
              <a:buFont typeface="+mj-lt"/>
              <a:buAutoNum type="arabicPeriod" startAt="2"/>
            </a:pPr>
            <a:r>
              <a:rPr lang="en-US" b="1" dirty="0">
                <a:solidFill>
                  <a:srgbClr val="EEEFF5"/>
                </a:solidFill>
                <a:latin typeface="Montserrat" pitchFamily="34" charset="0"/>
                <a:ea typeface="Montserrat" pitchFamily="34" charset="-122"/>
                <a:cs typeface="Montserrat" pitchFamily="34" charset="-120"/>
              </a:rPr>
              <a:t>Backward LSTM</a:t>
            </a:r>
            <a:r>
              <a:rPr lang="en-US" dirty="0">
                <a:solidFill>
                  <a:srgbClr val="EEEFF5"/>
                </a:solidFill>
                <a:latin typeface="Montserrat" pitchFamily="34" charset="0"/>
                <a:ea typeface="Montserrat" pitchFamily="34" charset="-122"/>
                <a:cs typeface="Montserrat" pitchFamily="34" charset="-120"/>
              </a:rPr>
              <a:t>: Processes the sequence from end to start.</a:t>
            </a:r>
            <a:endParaRPr lang="en-US" dirty="0"/>
          </a:p>
        </p:txBody>
      </p:sp>
      <p:sp>
        <p:nvSpPr>
          <p:cNvPr id="7" name="Text 5"/>
          <p:cNvSpPr/>
          <p:nvPr/>
        </p:nvSpPr>
        <p:spPr>
          <a:xfrm>
            <a:off x="283821" y="3276511"/>
            <a:ext cx="11711534" cy="1753781"/>
          </a:xfrm>
          <a:prstGeom prst="rect">
            <a:avLst/>
          </a:prstGeom>
          <a:noFill/>
          <a:ln/>
        </p:spPr>
        <p:txBody>
          <a:bodyPr wrap="square" lIns="0" tIns="0" rIns="0" bIns="0" rtlCol="0" anchor="t"/>
          <a:lstStyle/>
          <a:p>
            <a:pPr algn="just">
              <a:lnSpc>
                <a:spcPts val="2250"/>
              </a:lnSpc>
            </a:pPr>
            <a:r>
              <a:rPr lang="en-US" dirty="0">
                <a:solidFill>
                  <a:srgbClr val="EEEFF5"/>
                </a:solidFill>
                <a:latin typeface="Montserrat" pitchFamily="34" charset="0"/>
                <a:ea typeface="Montserrat" pitchFamily="34" charset="-122"/>
                <a:cs typeface="Montserrat" pitchFamily="34" charset="-120"/>
              </a:rPr>
              <a:t>The outputs from both directions are then combined, allowing BiLSTM to capture both past and future context, making it more effective in tasks like speech recognition, language translation, and time-series analysis where full context is crucial.
</a:t>
            </a:r>
            <a:r>
              <a:rPr lang="en-US" b="1" dirty="0">
                <a:solidFill>
                  <a:srgbClr val="EEEFF5"/>
                </a:solidFill>
                <a:latin typeface="Montserrat" pitchFamily="34" charset="0"/>
                <a:ea typeface="Montserrat" pitchFamily="34" charset="-122"/>
                <a:cs typeface="Montserrat" pitchFamily="34" charset="-120"/>
              </a:rPr>
              <a:t>These two layers run at the same time and then combine their results. This way, the BiLSTM has a fuller picture of the sequence because it has seen both what came before and what came after the current step.</a:t>
            </a:r>
            <a:endParaRPr lang="en-US" b="1" dirty="0"/>
          </a:p>
        </p:txBody>
      </p:sp>
      <p:sp>
        <p:nvSpPr>
          <p:cNvPr id="8" name="Text 6"/>
          <p:cNvSpPr/>
          <p:nvPr/>
        </p:nvSpPr>
        <p:spPr>
          <a:xfrm>
            <a:off x="283821" y="5269957"/>
            <a:ext cx="11583714" cy="577850"/>
          </a:xfrm>
          <a:prstGeom prst="rect">
            <a:avLst/>
          </a:prstGeom>
          <a:noFill/>
          <a:ln/>
        </p:spPr>
        <p:txBody>
          <a:bodyPr wrap="square" lIns="0" tIns="0" rIns="0" bIns="0" rtlCol="0" anchor="t"/>
          <a:lstStyle/>
          <a:p>
            <a:pPr algn="just">
              <a:lnSpc>
                <a:spcPts val="2250"/>
              </a:lnSpc>
            </a:pPr>
            <a:r>
              <a:rPr lang="en-US" b="1" dirty="0">
                <a:solidFill>
                  <a:srgbClr val="EEEFF5"/>
                </a:solidFill>
                <a:latin typeface="Montserrat" pitchFamily="34" charset="0"/>
                <a:ea typeface="Montserrat" pitchFamily="34" charset="-122"/>
                <a:cs typeface="Montserrat" pitchFamily="34" charset="-120"/>
              </a:rPr>
              <a:t>BiLSTM</a:t>
            </a:r>
            <a:r>
              <a:rPr lang="en-US" dirty="0">
                <a:solidFill>
                  <a:srgbClr val="EEEFF5"/>
                </a:solidFill>
                <a:latin typeface="Montserrat" pitchFamily="34" charset="0"/>
                <a:ea typeface="Montserrat" pitchFamily="34" charset="-122"/>
                <a:cs typeface="Montserrat" pitchFamily="34" charset="-120"/>
              </a:rPr>
              <a:t> enhances the LSTM by processing sequences in both directions</a:t>
            </a:r>
            <a:r>
              <a:rPr lang="en-DE" dirty="0">
                <a:solidFill>
                  <a:srgbClr val="EEEFF5"/>
                </a:solidFill>
                <a:latin typeface="Montserrat" pitchFamily="34" charset="0"/>
                <a:ea typeface="Montserrat" pitchFamily="34" charset="-122"/>
                <a:cs typeface="Montserrat" pitchFamily="34" charset="-120"/>
              </a:rPr>
              <a:t> - </a:t>
            </a:r>
            <a:r>
              <a:rPr lang="en-US" dirty="0">
                <a:solidFill>
                  <a:srgbClr val="EEEFF5"/>
                </a:solidFill>
                <a:latin typeface="Montserrat" pitchFamily="34" charset="0"/>
                <a:ea typeface="Montserrat" pitchFamily="34" charset="-122"/>
                <a:cs typeface="Montserrat" pitchFamily="34" charset="-120"/>
              </a:rPr>
              <a:t>giving it the ability to look at both past and future data</a:t>
            </a:r>
            <a:r>
              <a:rPr lang="en-DE" dirty="0">
                <a:solidFill>
                  <a:srgbClr val="EEEFF5"/>
                </a:solidFill>
                <a:latin typeface="Montserrat" pitchFamily="34" charset="0"/>
                <a:ea typeface="Montserrat" pitchFamily="34" charset="-122"/>
                <a:cs typeface="Montserrat" pitchFamily="34" charset="-120"/>
              </a:rPr>
              <a:t> - </a:t>
            </a:r>
            <a:r>
              <a:rPr lang="en-US" dirty="0">
                <a:solidFill>
                  <a:srgbClr val="EEEFF5"/>
                </a:solidFill>
                <a:latin typeface="Montserrat" pitchFamily="34" charset="0"/>
                <a:ea typeface="Montserrat" pitchFamily="34" charset="-122"/>
                <a:cs typeface="Montserrat" pitchFamily="34" charset="-120"/>
              </a:rPr>
              <a:t>making it more accurate in tasks where full context is important</a:t>
            </a:r>
            <a:endParaRPr lang="en-US" dirty="0"/>
          </a:p>
        </p:txBody>
      </p:sp>
      <p:pic>
        <p:nvPicPr>
          <p:cNvPr id="9" name="Image 0" descr="preencoded.png">
            <a:extLst>
              <a:ext uri="{FF2B5EF4-FFF2-40B4-BE49-F238E27FC236}">
                <a16:creationId xmlns:a16="http://schemas.microsoft.com/office/drawing/2014/main" id="{1747B8B0-0F4A-B882-A67B-AF2B490CC078}"/>
              </a:ext>
            </a:extLst>
          </p:cNvPr>
          <p:cNvPicPr>
            <a:picLocks noChangeAspect="1"/>
          </p:cNvPicPr>
          <p:nvPr/>
        </p:nvPicPr>
        <p:blipFill>
          <a:blip r:embed="rId3"/>
          <a:stretch>
            <a:fillRect/>
          </a:stretch>
        </p:blipFill>
        <p:spPr>
          <a:xfrm>
            <a:off x="1" y="6479986"/>
            <a:ext cx="12191999" cy="37801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244649" y="126744"/>
            <a:ext cx="9702701" cy="540048"/>
          </a:xfrm>
          <a:prstGeom prst="rect">
            <a:avLst/>
          </a:prstGeom>
          <a:noFill/>
          <a:ln/>
        </p:spPr>
        <p:txBody>
          <a:bodyPr wrap="none" lIns="0" tIns="0" rIns="0" bIns="0" rtlCol="0" anchor="t"/>
          <a:lstStyle/>
          <a:p>
            <a:pPr algn="ctr">
              <a:lnSpc>
                <a:spcPts val="4250"/>
              </a:lnSpc>
            </a:pPr>
            <a:r>
              <a:rPr lang="en-US" sz="3375" b="1" dirty="0">
                <a:solidFill>
                  <a:srgbClr val="9998FF"/>
                </a:solidFill>
                <a:latin typeface="Barlow" pitchFamily="34" charset="0"/>
                <a:ea typeface="Barlow" pitchFamily="34" charset="-122"/>
                <a:cs typeface="Barlow" pitchFamily="34" charset="-120"/>
              </a:rPr>
              <a:t>Variants of </a:t>
            </a:r>
            <a:r>
              <a:rPr lang="en-US" sz="4000" b="1" dirty="0">
                <a:solidFill>
                  <a:srgbClr val="9998FF"/>
                </a:solidFill>
                <a:latin typeface="Barlow" pitchFamily="34" charset="0"/>
                <a:ea typeface="Barlow" pitchFamily="34" charset="-122"/>
                <a:cs typeface="Barlow" pitchFamily="34" charset="-120"/>
              </a:rPr>
              <a:t>Recurrent</a:t>
            </a:r>
            <a:r>
              <a:rPr lang="en-US" sz="3375" b="1" dirty="0">
                <a:solidFill>
                  <a:srgbClr val="9998FF"/>
                </a:solidFill>
                <a:latin typeface="Barlow" pitchFamily="34" charset="0"/>
                <a:ea typeface="Barlow" pitchFamily="34" charset="-122"/>
                <a:cs typeface="Barlow" pitchFamily="34" charset="-120"/>
              </a:rPr>
              <a:t> Neural Network Architecture</a:t>
            </a:r>
            <a:endParaRPr lang="en-US" sz="3375" dirty="0"/>
          </a:p>
        </p:txBody>
      </p:sp>
      <p:sp>
        <p:nvSpPr>
          <p:cNvPr id="3" name="Text 1"/>
          <p:cNvSpPr/>
          <p:nvPr/>
        </p:nvSpPr>
        <p:spPr>
          <a:xfrm>
            <a:off x="4471835" y="796748"/>
            <a:ext cx="3248323" cy="324048"/>
          </a:xfrm>
          <a:prstGeom prst="rect">
            <a:avLst/>
          </a:prstGeom>
          <a:noFill/>
          <a:ln/>
        </p:spPr>
        <p:txBody>
          <a:bodyPr wrap="none" lIns="0" tIns="0" rIns="0" bIns="0" rtlCol="0" anchor="t"/>
          <a:lstStyle/>
          <a:p>
            <a:pPr algn="ctr">
              <a:lnSpc>
                <a:spcPts val="2542"/>
              </a:lnSpc>
            </a:pPr>
            <a:r>
              <a:rPr lang="en-US" sz="3200" b="1" i="1" dirty="0">
                <a:solidFill>
                  <a:srgbClr val="9998FF"/>
                </a:solidFill>
                <a:latin typeface="Barlow" pitchFamily="34" charset="0"/>
                <a:ea typeface="Barlow" pitchFamily="34" charset="-122"/>
                <a:cs typeface="Barlow" pitchFamily="34" charset="-120"/>
              </a:rPr>
              <a:t>Gated Recurrent Units (GRU)</a:t>
            </a:r>
            <a:endParaRPr lang="en-US" sz="3200" i="1" dirty="0"/>
          </a:p>
        </p:txBody>
      </p:sp>
      <p:sp>
        <p:nvSpPr>
          <p:cNvPr id="4" name="Text 2"/>
          <p:cNvSpPr/>
          <p:nvPr/>
        </p:nvSpPr>
        <p:spPr>
          <a:xfrm>
            <a:off x="240280" y="1280041"/>
            <a:ext cx="11042848" cy="262732"/>
          </a:xfrm>
          <a:prstGeom prst="rect">
            <a:avLst/>
          </a:prstGeom>
          <a:noFill/>
          <a:ln/>
        </p:spPr>
        <p:txBody>
          <a:bodyPr wrap="none" lIns="0" tIns="0" rIns="0" bIns="0" rtlCol="0" anchor="t"/>
          <a:lstStyle/>
          <a:p>
            <a:pPr>
              <a:lnSpc>
                <a:spcPts val="2042"/>
              </a:lnSpc>
            </a:pPr>
            <a:r>
              <a:rPr lang="en-US" sz="1600" dirty="0">
                <a:solidFill>
                  <a:srgbClr val="EEEFF5"/>
                </a:solidFill>
                <a:latin typeface="Montserrat" pitchFamily="34" charset="0"/>
                <a:ea typeface="Montserrat" pitchFamily="34" charset="-122"/>
                <a:cs typeface="Montserrat" pitchFamily="34" charset="-120"/>
              </a:rPr>
              <a:t>GRUs simplify LSTM by combining the memory and hidden state into a single unit, controlled by two gates:</a:t>
            </a:r>
            <a:endParaRPr lang="en-US" sz="1600" dirty="0"/>
          </a:p>
        </p:txBody>
      </p:sp>
      <p:sp>
        <p:nvSpPr>
          <p:cNvPr id="5" name="Text 3"/>
          <p:cNvSpPr/>
          <p:nvPr/>
        </p:nvSpPr>
        <p:spPr>
          <a:xfrm>
            <a:off x="705889" y="1736504"/>
            <a:ext cx="10780217" cy="262732"/>
          </a:xfrm>
          <a:prstGeom prst="rect">
            <a:avLst/>
          </a:prstGeom>
          <a:noFill/>
          <a:ln/>
        </p:spPr>
        <p:txBody>
          <a:bodyPr wrap="none" lIns="0" tIns="0" rIns="0" bIns="0" rtlCol="0" anchor="t"/>
          <a:lstStyle/>
          <a:p>
            <a:pPr marL="285739" indent="-285739">
              <a:lnSpc>
                <a:spcPts val="2042"/>
              </a:lnSpc>
              <a:buSzPct val="100000"/>
              <a:buFont typeface="+mj-lt"/>
              <a:buAutoNum type="arabicPeriod"/>
            </a:pPr>
            <a:r>
              <a:rPr lang="en-US" sz="1600" b="1" dirty="0">
                <a:solidFill>
                  <a:srgbClr val="EEEFF5"/>
                </a:solidFill>
                <a:latin typeface="Montserrat" pitchFamily="34" charset="0"/>
                <a:ea typeface="Montserrat" pitchFamily="34" charset="-122"/>
                <a:cs typeface="Montserrat" pitchFamily="34" charset="-120"/>
              </a:rPr>
              <a:t>Update Gate</a:t>
            </a:r>
            <a:r>
              <a:rPr lang="en-US" sz="1600" dirty="0">
                <a:solidFill>
                  <a:srgbClr val="EEEFF5"/>
                </a:solidFill>
                <a:latin typeface="Montserrat" pitchFamily="34" charset="0"/>
                <a:ea typeface="Montserrat" pitchFamily="34" charset="-122"/>
                <a:cs typeface="Montserrat" pitchFamily="34" charset="-120"/>
              </a:rPr>
              <a:t>: Decides how much of the past information to retain and how much new information to add.</a:t>
            </a:r>
            <a:endParaRPr lang="en-US" sz="1600" dirty="0"/>
          </a:p>
        </p:txBody>
      </p:sp>
      <p:sp>
        <p:nvSpPr>
          <p:cNvPr id="6" name="Text 4"/>
          <p:cNvSpPr/>
          <p:nvPr/>
        </p:nvSpPr>
        <p:spPr>
          <a:xfrm>
            <a:off x="705889" y="2056683"/>
            <a:ext cx="10780217" cy="262732"/>
          </a:xfrm>
          <a:prstGeom prst="rect">
            <a:avLst/>
          </a:prstGeom>
          <a:noFill/>
          <a:ln/>
        </p:spPr>
        <p:txBody>
          <a:bodyPr wrap="none" lIns="0" tIns="0" rIns="0" bIns="0" rtlCol="0" anchor="t"/>
          <a:lstStyle/>
          <a:p>
            <a:pPr marL="285739" indent="-285739">
              <a:lnSpc>
                <a:spcPts val="2042"/>
              </a:lnSpc>
              <a:buSzPct val="100000"/>
              <a:buFont typeface="+mj-lt"/>
              <a:buAutoNum type="arabicPeriod" startAt="2"/>
            </a:pPr>
            <a:r>
              <a:rPr lang="en-US" sz="1600" b="1" dirty="0">
                <a:solidFill>
                  <a:srgbClr val="EEEFF5"/>
                </a:solidFill>
                <a:latin typeface="Montserrat" pitchFamily="34" charset="0"/>
                <a:ea typeface="Montserrat" pitchFamily="34" charset="-122"/>
                <a:cs typeface="Montserrat" pitchFamily="34" charset="-120"/>
              </a:rPr>
              <a:t>Reset Gate</a:t>
            </a:r>
            <a:r>
              <a:rPr lang="en-US" sz="1600" dirty="0">
                <a:solidFill>
                  <a:srgbClr val="EEEFF5"/>
                </a:solidFill>
                <a:latin typeface="Montserrat" pitchFamily="34" charset="0"/>
                <a:ea typeface="Montserrat" pitchFamily="34" charset="-122"/>
                <a:cs typeface="Montserrat" pitchFamily="34" charset="-120"/>
              </a:rPr>
              <a:t>: Determines how much past information to ignore.</a:t>
            </a:r>
            <a:endParaRPr lang="en-US" sz="1600" dirty="0"/>
          </a:p>
        </p:txBody>
      </p:sp>
      <p:sp>
        <p:nvSpPr>
          <p:cNvPr id="7" name="Text 5"/>
          <p:cNvSpPr/>
          <p:nvPr/>
        </p:nvSpPr>
        <p:spPr>
          <a:xfrm>
            <a:off x="240280" y="2432618"/>
            <a:ext cx="11042848" cy="525463"/>
          </a:xfrm>
          <a:prstGeom prst="rect">
            <a:avLst/>
          </a:prstGeom>
          <a:noFill/>
          <a:ln/>
        </p:spPr>
        <p:txBody>
          <a:bodyPr wrap="square" lIns="0" tIns="0" rIns="0" bIns="0" rtlCol="0" anchor="t"/>
          <a:lstStyle/>
          <a:p>
            <a:pPr algn="just">
              <a:lnSpc>
                <a:spcPts val="2042"/>
              </a:lnSpc>
            </a:pPr>
            <a:r>
              <a:rPr lang="en-US" sz="1600" dirty="0">
                <a:solidFill>
                  <a:srgbClr val="EEEFF5"/>
                </a:solidFill>
                <a:latin typeface="Montserrat" pitchFamily="34" charset="0"/>
                <a:ea typeface="Montserrat" pitchFamily="34" charset="-122"/>
                <a:cs typeface="Montserrat" pitchFamily="34" charset="-120"/>
              </a:rPr>
              <a:t>GRUs are faster and more computationally efficient than LSTMs since they have fewer parameters. They perform well in tasks like speech recognition and text generation, where learning long-term dependencies is important but computational efficiency is key.</a:t>
            </a:r>
            <a:endParaRPr lang="en-US" sz="1600" dirty="0"/>
          </a:p>
        </p:txBody>
      </p:sp>
      <p:sp>
        <p:nvSpPr>
          <p:cNvPr id="8" name="Text 6"/>
          <p:cNvSpPr/>
          <p:nvPr/>
        </p:nvSpPr>
        <p:spPr>
          <a:xfrm>
            <a:off x="240280" y="3350210"/>
            <a:ext cx="11042848" cy="262732"/>
          </a:xfrm>
          <a:prstGeom prst="rect">
            <a:avLst/>
          </a:prstGeom>
          <a:noFill/>
          <a:ln/>
        </p:spPr>
        <p:txBody>
          <a:bodyPr wrap="none" lIns="0" tIns="0" rIns="0" bIns="0" rtlCol="0" anchor="t"/>
          <a:lstStyle/>
          <a:p>
            <a:pPr algn="just">
              <a:lnSpc>
                <a:spcPts val="2042"/>
              </a:lnSpc>
            </a:pPr>
            <a:r>
              <a:rPr lang="en-US" sz="1600" b="1" dirty="0">
                <a:solidFill>
                  <a:srgbClr val="EEEFF5"/>
                </a:solidFill>
                <a:latin typeface="Montserrat" pitchFamily="34" charset="0"/>
                <a:ea typeface="Montserrat" pitchFamily="34" charset="-122"/>
                <a:cs typeface="Montserrat" pitchFamily="34" charset="-120"/>
              </a:rPr>
              <a:t>Main Difference between LSTM and GRU</a:t>
            </a:r>
            <a:r>
              <a:rPr lang="en-US" sz="1600" dirty="0">
                <a:solidFill>
                  <a:srgbClr val="EEEFF5"/>
                </a:solidFill>
                <a:latin typeface="Montserrat" pitchFamily="34" charset="0"/>
                <a:ea typeface="Montserrat" pitchFamily="34" charset="-122"/>
                <a:cs typeface="Montserrat" pitchFamily="34" charset="-120"/>
              </a:rPr>
              <a:t>:</a:t>
            </a:r>
            <a:endParaRPr lang="en-US" sz="1600" dirty="0"/>
          </a:p>
        </p:txBody>
      </p:sp>
      <p:sp>
        <p:nvSpPr>
          <p:cNvPr id="9" name="Text 7"/>
          <p:cNvSpPr/>
          <p:nvPr/>
        </p:nvSpPr>
        <p:spPr>
          <a:xfrm>
            <a:off x="502813" y="3678217"/>
            <a:ext cx="10780316" cy="262732"/>
          </a:xfrm>
          <a:prstGeom prst="rect">
            <a:avLst/>
          </a:prstGeom>
          <a:noFill/>
          <a:ln/>
        </p:spPr>
        <p:txBody>
          <a:bodyPr wrap="none" lIns="0" tIns="0" rIns="0" bIns="0" rtlCol="0" anchor="t"/>
          <a:lstStyle/>
          <a:p>
            <a:pPr marL="285750" indent="-285750" algn="just">
              <a:lnSpc>
                <a:spcPts val="2042"/>
              </a:lnSpc>
              <a:buSzPct val="100000"/>
              <a:buFont typeface="Arial" panose="020B0604020202020204" pitchFamily="34" charset="0"/>
              <a:buChar char="•"/>
            </a:pPr>
            <a:r>
              <a:rPr lang="en-US" sz="1600" b="1" dirty="0">
                <a:solidFill>
                  <a:srgbClr val="EEEFF5"/>
                </a:solidFill>
                <a:latin typeface="Montserrat" pitchFamily="34" charset="0"/>
                <a:ea typeface="Montserrat" pitchFamily="34" charset="-122"/>
                <a:cs typeface="Montserrat" pitchFamily="34" charset="-120"/>
              </a:rPr>
              <a:t>LSTM</a:t>
            </a:r>
            <a:r>
              <a:rPr lang="en-US" sz="1600" dirty="0">
                <a:solidFill>
                  <a:srgbClr val="EEEFF5"/>
                </a:solidFill>
                <a:latin typeface="Montserrat" pitchFamily="34" charset="0"/>
                <a:ea typeface="Montserrat" pitchFamily="34" charset="-122"/>
                <a:cs typeface="Montserrat" pitchFamily="34" charset="-120"/>
              </a:rPr>
              <a:t> uses three gates (input, forget, output) and separate memory and hidden states, allowing more control</a:t>
            </a:r>
            <a:endParaRPr lang="en-DE" sz="1600" dirty="0">
              <a:solidFill>
                <a:srgbClr val="EEEFF5"/>
              </a:solidFill>
              <a:latin typeface="Montserrat" pitchFamily="34" charset="0"/>
              <a:ea typeface="Montserrat" pitchFamily="34" charset="-122"/>
              <a:cs typeface="Montserrat" pitchFamily="34" charset="-120"/>
            </a:endParaRPr>
          </a:p>
          <a:p>
            <a:pPr algn="just">
              <a:lnSpc>
                <a:spcPts val="2042"/>
              </a:lnSpc>
              <a:buSzPct val="100000"/>
            </a:pPr>
            <a:r>
              <a:rPr lang="en-US" sz="1600" dirty="0">
                <a:solidFill>
                  <a:srgbClr val="EEEFF5"/>
                </a:solidFill>
                <a:latin typeface="Montserrat" pitchFamily="34" charset="0"/>
                <a:ea typeface="Montserrat" pitchFamily="34" charset="-122"/>
                <a:cs typeface="Montserrat" pitchFamily="34" charset="-120"/>
              </a:rPr>
              <a:t> over information.</a:t>
            </a:r>
            <a:endParaRPr lang="en-US" sz="1600" dirty="0"/>
          </a:p>
        </p:txBody>
      </p:sp>
      <p:sp>
        <p:nvSpPr>
          <p:cNvPr id="10" name="Text 8"/>
          <p:cNvSpPr/>
          <p:nvPr/>
        </p:nvSpPr>
        <p:spPr>
          <a:xfrm>
            <a:off x="502812" y="4185517"/>
            <a:ext cx="10780316" cy="262732"/>
          </a:xfrm>
          <a:prstGeom prst="rect">
            <a:avLst/>
          </a:prstGeom>
          <a:noFill/>
          <a:ln/>
        </p:spPr>
        <p:txBody>
          <a:bodyPr wrap="none" lIns="0" tIns="0" rIns="0" bIns="0" rtlCol="0" anchor="t"/>
          <a:lstStyle/>
          <a:p>
            <a:pPr marL="285750" indent="-285750" algn="just">
              <a:lnSpc>
                <a:spcPts val="2042"/>
              </a:lnSpc>
              <a:buSzPct val="100000"/>
              <a:buFont typeface="Arial" panose="020B0604020202020204" pitchFamily="34" charset="0"/>
              <a:buChar char="•"/>
            </a:pPr>
            <a:r>
              <a:rPr lang="en-US" sz="1600" b="1" dirty="0">
                <a:solidFill>
                  <a:srgbClr val="EEEFF5"/>
                </a:solidFill>
                <a:latin typeface="Montserrat" pitchFamily="34" charset="0"/>
                <a:ea typeface="Montserrat" pitchFamily="34" charset="-122"/>
                <a:cs typeface="Montserrat" pitchFamily="34" charset="-120"/>
              </a:rPr>
              <a:t>GRU</a:t>
            </a:r>
            <a:r>
              <a:rPr lang="en-US" sz="1600" dirty="0">
                <a:solidFill>
                  <a:srgbClr val="EEEFF5"/>
                </a:solidFill>
                <a:latin typeface="Montserrat" pitchFamily="34" charset="0"/>
                <a:ea typeface="Montserrat" pitchFamily="34" charset="-122"/>
                <a:cs typeface="Montserrat" pitchFamily="34" charset="-120"/>
              </a:rPr>
              <a:t> uses only two gates (update, reset) and combines memory with the hidden state, making it simpler and</a:t>
            </a:r>
            <a:endParaRPr lang="en-DE" sz="1600" dirty="0">
              <a:solidFill>
                <a:srgbClr val="EEEFF5"/>
              </a:solidFill>
              <a:latin typeface="Montserrat" pitchFamily="34" charset="0"/>
              <a:ea typeface="Montserrat" pitchFamily="34" charset="-122"/>
              <a:cs typeface="Montserrat" pitchFamily="34" charset="-120"/>
            </a:endParaRPr>
          </a:p>
          <a:p>
            <a:pPr algn="just">
              <a:lnSpc>
                <a:spcPts val="2042"/>
              </a:lnSpc>
              <a:buSzPct val="100000"/>
            </a:pPr>
            <a:r>
              <a:rPr lang="en-US" sz="1600" dirty="0">
                <a:solidFill>
                  <a:srgbClr val="EEEFF5"/>
                </a:solidFill>
                <a:latin typeface="Montserrat" pitchFamily="34" charset="0"/>
                <a:ea typeface="Montserrat" pitchFamily="34" charset="-122"/>
                <a:cs typeface="Montserrat" pitchFamily="34" charset="-120"/>
              </a:rPr>
              <a:t> faster.</a:t>
            </a:r>
            <a:endParaRPr lang="en-US" sz="1600" dirty="0"/>
          </a:p>
        </p:txBody>
      </p:sp>
      <p:sp>
        <p:nvSpPr>
          <p:cNvPr id="11" name="Text 9"/>
          <p:cNvSpPr/>
          <p:nvPr/>
        </p:nvSpPr>
        <p:spPr>
          <a:xfrm>
            <a:off x="240280" y="4730504"/>
            <a:ext cx="11814068" cy="525463"/>
          </a:xfrm>
          <a:prstGeom prst="rect">
            <a:avLst/>
          </a:prstGeom>
          <a:noFill/>
          <a:ln/>
        </p:spPr>
        <p:txBody>
          <a:bodyPr wrap="square" lIns="0" tIns="0" rIns="0" bIns="0" rtlCol="0" anchor="t"/>
          <a:lstStyle/>
          <a:p>
            <a:pPr algn="just">
              <a:lnSpc>
                <a:spcPts val="2042"/>
              </a:lnSpc>
            </a:pPr>
            <a:r>
              <a:rPr lang="en-US" sz="1600" b="1" dirty="0">
                <a:solidFill>
                  <a:srgbClr val="EEEFF5"/>
                </a:solidFill>
                <a:latin typeface="Montserrat" pitchFamily="34" charset="0"/>
                <a:ea typeface="Montserrat" pitchFamily="34" charset="-122"/>
                <a:cs typeface="Montserrat" pitchFamily="34" charset="-120"/>
              </a:rPr>
              <a:t>Why GRU was Introduced</a:t>
            </a:r>
            <a:r>
              <a:rPr lang="en-US" sz="1600" dirty="0">
                <a:solidFill>
                  <a:srgbClr val="EEEFF5"/>
                </a:solidFill>
                <a:latin typeface="Montserrat" pitchFamily="34" charset="0"/>
                <a:ea typeface="Montserrat" pitchFamily="34" charset="-122"/>
                <a:cs typeface="Montserrat" pitchFamily="34" charset="-120"/>
              </a:rPr>
              <a:t>: GRU was introduced to provide a more efficient, less complex alternative to LSTM, suitable for applications that need faster training and inference while still handling long-term dependencies effectively.</a:t>
            </a:r>
            <a:endParaRPr lang="en-US" sz="1600" dirty="0"/>
          </a:p>
        </p:txBody>
      </p:sp>
      <p:sp>
        <p:nvSpPr>
          <p:cNvPr id="12" name="Text 10"/>
          <p:cNvSpPr/>
          <p:nvPr/>
        </p:nvSpPr>
        <p:spPr>
          <a:xfrm>
            <a:off x="502812" y="5609021"/>
            <a:ext cx="10780316" cy="262732"/>
          </a:xfrm>
          <a:prstGeom prst="rect">
            <a:avLst/>
          </a:prstGeom>
          <a:noFill/>
          <a:ln/>
        </p:spPr>
        <p:txBody>
          <a:bodyPr wrap="none" lIns="0" tIns="0" rIns="0" bIns="0" rtlCol="0" anchor="t"/>
          <a:lstStyle/>
          <a:p>
            <a:pPr marL="285739" indent="-285739" algn="just">
              <a:lnSpc>
                <a:spcPts val="2042"/>
              </a:lnSpc>
              <a:buSzPct val="100000"/>
              <a:buChar char="•"/>
            </a:pPr>
            <a:r>
              <a:rPr lang="en-US" sz="1600" b="1" dirty="0">
                <a:solidFill>
                  <a:srgbClr val="EEEFF5"/>
                </a:solidFill>
                <a:latin typeface="Montserrat" pitchFamily="34" charset="0"/>
                <a:ea typeface="Montserrat" pitchFamily="34" charset="-122"/>
                <a:cs typeface="Montserrat" pitchFamily="34" charset="-120"/>
              </a:rPr>
              <a:t>Speed</a:t>
            </a:r>
            <a:r>
              <a:rPr lang="en-US" sz="1600" dirty="0">
                <a:solidFill>
                  <a:srgbClr val="EEEFF5"/>
                </a:solidFill>
                <a:latin typeface="Montserrat" pitchFamily="34" charset="0"/>
                <a:ea typeface="Montserrat" pitchFamily="34" charset="-122"/>
                <a:cs typeface="Montserrat" pitchFamily="34" charset="-120"/>
              </a:rPr>
              <a:t> and </a:t>
            </a:r>
            <a:r>
              <a:rPr lang="en-US" sz="1600" b="1" dirty="0">
                <a:solidFill>
                  <a:srgbClr val="EEEFF5"/>
                </a:solidFill>
                <a:latin typeface="Montserrat" pitchFamily="34" charset="0"/>
                <a:ea typeface="Montserrat" pitchFamily="34" charset="-122"/>
                <a:cs typeface="Montserrat" pitchFamily="34" charset="-120"/>
              </a:rPr>
              <a:t>computational efficiency</a:t>
            </a:r>
            <a:r>
              <a:rPr lang="en-US" sz="1600" dirty="0">
                <a:solidFill>
                  <a:srgbClr val="EEEFF5"/>
                </a:solidFill>
                <a:latin typeface="Montserrat" pitchFamily="34" charset="0"/>
                <a:ea typeface="Montserrat" pitchFamily="34" charset="-122"/>
                <a:cs typeface="Montserrat" pitchFamily="34" charset="-120"/>
              </a:rPr>
              <a:t> were significant reasons for introducing GRUs</a:t>
            </a:r>
            <a:endParaRPr lang="en-US" sz="1600" dirty="0"/>
          </a:p>
        </p:txBody>
      </p:sp>
      <p:sp>
        <p:nvSpPr>
          <p:cNvPr id="13" name="Text 11"/>
          <p:cNvSpPr/>
          <p:nvPr/>
        </p:nvSpPr>
        <p:spPr>
          <a:xfrm>
            <a:off x="502812" y="5929200"/>
            <a:ext cx="10780316" cy="262732"/>
          </a:xfrm>
          <a:prstGeom prst="rect">
            <a:avLst/>
          </a:prstGeom>
          <a:noFill/>
          <a:ln/>
        </p:spPr>
        <p:txBody>
          <a:bodyPr wrap="none" lIns="0" tIns="0" rIns="0" bIns="0" rtlCol="0" anchor="t"/>
          <a:lstStyle/>
          <a:p>
            <a:pPr marL="285739" indent="-285739" algn="just">
              <a:lnSpc>
                <a:spcPts val="2042"/>
              </a:lnSpc>
              <a:buSzPct val="100000"/>
              <a:buChar char="•"/>
            </a:pPr>
            <a:r>
              <a:rPr lang="en-US" sz="1600" b="1" dirty="0">
                <a:solidFill>
                  <a:srgbClr val="EEEFF5"/>
                </a:solidFill>
                <a:latin typeface="Montserrat" pitchFamily="34" charset="0"/>
                <a:ea typeface="Montserrat" pitchFamily="34" charset="-122"/>
                <a:cs typeface="Montserrat" pitchFamily="34" charset="-120"/>
              </a:rPr>
              <a:t>Simplified Architecture </a:t>
            </a:r>
            <a:r>
              <a:rPr lang="en-US" sz="1600" dirty="0">
                <a:solidFill>
                  <a:srgbClr val="EEEFF5"/>
                </a:solidFill>
                <a:latin typeface="Montserrat" pitchFamily="34" charset="0"/>
                <a:ea typeface="Montserrat" pitchFamily="34" charset="-122"/>
                <a:cs typeface="Montserrat" pitchFamily="34" charset="-120"/>
              </a:rPr>
              <a:t>, </a:t>
            </a:r>
            <a:r>
              <a:rPr lang="en-US" sz="1600" b="1" dirty="0">
                <a:solidFill>
                  <a:srgbClr val="EEEFF5"/>
                </a:solidFill>
                <a:latin typeface="Montserrat" pitchFamily="34" charset="0"/>
                <a:ea typeface="Montserrat" pitchFamily="34" charset="-122"/>
                <a:cs typeface="Montserrat" pitchFamily="34" charset="-120"/>
              </a:rPr>
              <a:t>Less Data Requirement</a:t>
            </a:r>
            <a:r>
              <a:rPr lang="en-US" sz="1600" dirty="0">
                <a:solidFill>
                  <a:srgbClr val="EEEFF5"/>
                </a:solidFill>
                <a:latin typeface="Montserrat" pitchFamily="34" charset="0"/>
                <a:ea typeface="Montserrat" pitchFamily="34" charset="-122"/>
                <a:cs typeface="Montserrat" pitchFamily="34" charset="-120"/>
              </a:rPr>
              <a:t>  (dataset isn't very large) and </a:t>
            </a:r>
            <a:r>
              <a:rPr lang="en-US" sz="1600" b="1" dirty="0">
                <a:solidFill>
                  <a:srgbClr val="EEEFF5"/>
                </a:solidFill>
                <a:latin typeface="Montserrat" pitchFamily="34" charset="0"/>
                <a:ea typeface="Montserrat" pitchFamily="34" charset="-122"/>
                <a:cs typeface="Montserrat" pitchFamily="34" charset="-120"/>
              </a:rPr>
              <a:t>Similar Performance</a:t>
            </a:r>
            <a:endParaRPr lang="en-US" sz="1600" dirty="0"/>
          </a:p>
        </p:txBody>
      </p:sp>
      <p:pic>
        <p:nvPicPr>
          <p:cNvPr id="14" name="Image 0" descr="preencoded.png">
            <a:extLst>
              <a:ext uri="{FF2B5EF4-FFF2-40B4-BE49-F238E27FC236}">
                <a16:creationId xmlns:a16="http://schemas.microsoft.com/office/drawing/2014/main" id="{D2BFD04F-0325-B542-859B-F8083CBE0078}"/>
              </a:ext>
            </a:extLst>
          </p:cNvPr>
          <p:cNvPicPr>
            <a:picLocks noChangeAspect="1"/>
          </p:cNvPicPr>
          <p:nvPr/>
        </p:nvPicPr>
        <p:blipFill>
          <a:blip r:embed="rId3"/>
          <a:stretch>
            <a:fillRect/>
          </a:stretch>
        </p:blipFill>
        <p:spPr>
          <a:xfrm>
            <a:off x="1" y="6479986"/>
            <a:ext cx="12191999" cy="37801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46335"/>
            <a:ext cx="12192000" cy="6858000"/>
          </a:xfrm>
          <a:prstGeom prst="rect">
            <a:avLst/>
          </a:prstGeom>
          <a:solidFill>
            <a:srgbClr val="282C32">
              <a:alpha val="80000"/>
            </a:srgbClr>
          </a:solidFill>
          <a:ln/>
        </p:spPr>
        <p:txBody>
          <a:bodyPr/>
          <a:lstStyle/>
          <a:p>
            <a:endParaRPr lang="en-DE" sz="1200"/>
          </a:p>
        </p:txBody>
      </p:sp>
      <p:sp>
        <p:nvSpPr>
          <p:cNvPr id="4" name="Text 1"/>
          <p:cNvSpPr/>
          <p:nvPr/>
        </p:nvSpPr>
        <p:spPr>
          <a:xfrm>
            <a:off x="4135834" y="163709"/>
            <a:ext cx="3920332" cy="337145"/>
          </a:xfrm>
          <a:prstGeom prst="rect">
            <a:avLst/>
          </a:prstGeom>
          <a:noFill/>
          <a:ln/>
        </p:spPr>
        <p:txBody>
          <a:bodyPr wrap="none" lIns="0" tIns="0" rIns="0" bIns="0" rtlCol="0" anchor="t"/>
          <a:lstStyle/>
          <a:p>
            <a:pPr algn="ctr">
              <a:lnSpc>
                <a:spcPts val="2625"/>
              </a:lnSpc>
            </a:pPr>
            <a:r>
              <a:rPr lang="en-US" sz="3200" b="1" dirty="0">
                <a:solidFill>
                  <a:srgbClr val="9998FF"/>
                </a:solidFill>
                <a:latin typeface="Barlow" pitchFamily="34" charset="0"/>
                <a:ea typeface="Barlow" pitchFamily="34" charset="-122"/>
                <a:cs typeface="Barlow" pitchFamily="34" charset="-120"/>
              </a:rPr>
              <a:t>Data Preprocessing and Cleaning</a:t>
            </a:r>
            <a:endParaRPr lang="en-US" sz="3200" dirty="0"/>
          </a:p>
        </p:txBody>
      </p:sp>
      <p:sp>
        <p:nvSpPr>
          <p:cNvPr id="5" name="Text 2"/>
          <p:cNvSpPr/>
          <p:nvPr/>
        </p:nvSpPr>
        <p:spPr>
          <a:xfrm>
            <a:off x="397173" y="660003"/>
            <a:ext cx="11474450" cy="163909"/>
          </a:xfrm>
          <a:prstGeom prst="rect">
            <a:avLst/>
          </a:prstGeom>
          <a:noFill/>
          <a:ln/>
        </p:spPr>
        <p:txBody>
          <a:bodyPr wrap="none" lIns="0" tIns="0" rIns="0" bIns="0" rtlCol="0" anchor="t"/>
          <a:lstStyle/>
          <a:p>
            <a:pPr>
              <a:lnSpc>
                <a:spcPts val="1250"/>
              </a:lnSpc>
            </a:pPr>
            <a:r>
              <a:rPr lang="en-US" sz="1200" dirty="0">
                <a:solidFill>
                  <a:srgbClr val="EEEFF5"/>
                </a:solidFill>
                <a:latin typeface="Montserrat" pitchFamily="34" charset="0"/>
                <a:ea typeface="Montserrat" pitchFamily="34" charset="-122"/>
                <a:cs typeface="Montserrat" pitchFamily="34" charset="-120"/>
              </a:rPr>
              <a:t>The sensor data underwent preprocessing and cleaning to ensure its suitability for machine learning. This involved removing outliers, </a:t>
            </a:r>
            <a:endParaRPr lang="en-DE" sz="1200" dirty="0">
              <a:solidFill>
                <a:srgbClr val="EEEFF5"/>
              </a:solidFill>
              <a:latin typeface="Montserrat" pitchFamily="34" charset="0"/>
              <a:ea typeface="Montserrat" pitchFamily="34" charset="-122"/>
              <a:cs typeface="Montserrat" pitchFamily="34" charset="-120"/>
            </a:endParaRPr>
          </a:p>
          <a:p>
            <a:pPr>
              <a:lnSpc>
                <a:spcPts val="1250"/>
              </a:lnSpc>
            </a:pPr>
            <a:r>
              <a:rPr lang="en-US" sz="1200" dirty="0">
                <a:solidFill>
                  <a:srgbClr val="EEEFF5"/>
                </a:solidFill>
                <a:latin typeface="Montserrat" pitchFamily="34" charset="0"/>
                <a:ea typeface="Montserrat" pitchFamily="34" charset="-122"/>
                <a:cs typeface="Montserrat" pitchFamily="34" charset="-120"/>
              </a:rPr>
              <a:t>handling missing values, and standardizing the data.</a:t>
            </a:r>
            <a:endParaRPr lang="en-US" sz="1200" dirty="0"/>
          </a:p>
        </p:txBody>
      </p:sp>
      <p:sp>
        <p:nvSpPr>
          <p:cNvPr id="6" name="Shape 3"/>
          <p:cNvSpPr/>
          <p:nvPr/>
        </p:nvSpPr>
        <p:spPr>
          <a:xfrm>
            <a:off x="506115" y="1059359"/>
            <a:ext cx="12700" cy="5509319"/>
          </a:xfrm>
          <a:prstGeom prst="roundRect">
            <a:avLst>
              <a:gd name="adj" fmla="val 726528"/>
            </a:avLst>
          </a:prstGeom>
          <a:solidFill>
            <a:srgbClr val="60646A"/>
          </a:solidFill>
          <a:ln/>
        </p:spPr>
        <p:txBody>
          <a:bodyPr/>
          <a:lstStyle/>
          <a:p>
            <a:endParaRPr lang="en-DE" sz="1200"/>
          </a:p>
        </p:txBody>
      </p:sp>
      <p:sp>
        <p:nvSpPr>
          <p:cNvPr id="7" name="Shape 4"/>
          <p:cNvSpPr/>
          <p:nvPr/>
        </p:nvSpPr>
        <p:spPr>
          <a:xfrm>
            <a:off x="615057" y="1283593"/>
            <a:ext cx="358775" cy="12700"/>
          </a:xfrm>
          <a:prstGeom prst="roundRect">
            <a:avLst>
              <a:gd name="adj" fmla="val 726528"/>
            </a:avLst>
          </a:prstGeom>
          <a:solidFill>
            <a:srgbClr val="60646A"/>
          </a:solidFill>
          <a:ln/>
        </p:spPr>
        <p:txBody>
          <a:bodyPr/>
          <a:lstStyle/>
          <a:p>
            <a:endParaRPr lang="en-DE" sz="1200"/>
          </a:p>
        </p:txBody>
      </p:sp>
      <p:sp>
        <p:nvSpPr>
          <p:cNvPr id="8" name="Shape 5"/>
          <p:cNvSpPr/>
          <p:nvPr/>
        </p:nvSpPr>
        <p:spPr>
          <a:xfrm>
            <a:off x="397173" y="1174651"/>
            <a:ext cx="230584" cy="230584"/>
          </a:xfrm>
          <a:prstGeom prst="roundRect">
            <a:avLst>
              <a:gd name="adj" fmla="val 40015"/>
            </a:avLst>
          </a:prstGeom>
          <a:solidFill>
            <a:srgbClr val="282C32"/>
          </a:solidFill>
          <a:ln/>
          <a:effectLst>
            <a:outerShdw blurRad="30480" dist="15240" dir="13500000" algn="bl" rotWithShape="0">
              <a:srgbClr val="FFFFFF">
                <a:alpha val="10000"/>
              </a:srgbClr>
            </a:outerShdw>
          </a:effectLst>
        </p:spPr>
        <p:txBody>
          <a:bodyPr/>
          <a:lstStyle/>
          <a:p>
            <a:endParaRPr lang="en-DE" sz="1200"/>
          </a:p>
        </p:txBody>
      </p:sp>
      <p:sp>
        <p:nvSpPr>
          <p:cNvPr id="9" name="Text 6"/>
          <p:cNvSpPr/>
          <p:nvPr/>
        </p:nvSpPr>
        <p:spPr>
          <a:xfrm>
            <a:off x="483791" y="1208981"/>
            <a:ext cx="57348" cy="161925"/>
          </a:xfrm>
          <a:prstGeom prst="rect">
            <a:avLst/>
          </a:prstGeom>
          <a:noFill/>
          <a:ln/>
        </p:spPr>
        <p:txBody>
          <a:bodyPr wrap="none" lIns="0" tIns="0" rIns="0" bIns="0" rtlCol="0" anchor="t"/>
          <a:lstStyle/>
          <a:p>
            <a:pPr algn="ctr">
              <a:lnSpc>
                <a:spcPts val="1250"/>
              </a:lnSpc>
            </a:pPr>
            <a:r>
              <a:rPr lang="en-US" sz="1200" b="1" dirty="0">
                <a:solidFill>
                  <a:srgbClr val="EEEFF5"/>
                </a:solidFill>
                <a:latin typeface="Barlow" pitchFamily="34" charset="0"/>
                <a:ea typeface="Barlow" pitchFamily="34" charset="-122"/>
                <a:cs typeface="Barlow" pitchFamily="34" charset="-120"/>
              </a:rPr>
              <a:t>1</a:t>
            </a:r>
            <a:endParaRPr lang="en-US" sz="1200" dirty="0"/>
          </a:p>
        </p:txBody>
      </p:sp>
      <p:sp>
        <p:nvSpPr>
          <p:cNvPr id="10" name="Text 7"/>
          <p:cNvSpPr/>
          <p:nvPr/>
        </p:nvSpPr>
        <p:spPr>
          <a:xfrm>
            <a:off x="1076326" y="1161852"/>
            <a:ext cx="1348879" cy="168672"/>
          </a:xfrm>
          <a:prstGeom prst="rect">
            <a:avLst/>
          </a:prstGeom>
          <a:noFill/>
          <a:ln/>
        </p:spPr>
        <p:txBody>
          <a:bodyPr wrap="none" lIns="0" tIns="0" rIns="0" bIns="0" rtlCol="0" anchor="t"/>
          <a:lstStyle/>
          <a:p>
            <a:pPr>
              <a:lnSpc>
                <a:spcPts val="1292"/>
              </a:lnSpc>
            </a:pPr>
            <a:r>
              <a:rPr lang="en-US" sz="1200" b="1" dirty="0">
                <a:solidFill>
                  <a:srgbClr val="EEEFF5"/>
                </a:solidFill>
                <a:latin typeface="Barlow" pitchFamily="34" charset="0"/>
                <a:ea typeface="Barlow" pitchFamily="34" charset="-122"/>
                <a:cs typeface="Barlow" pitchFamily="34" charset="-120"/>
              </a:rPr>
              <a:t>Load Data:</a:t>
            </a:r>
            <a:endParaRPr lang="en-US" sz="1200" dirty="0"/>
          </a:p>
        </p:txBody>
      </p:sp>
      <p:sp>
        <p:nvSpPr>
          <p:cNvPr id="11" name="Text 8"/>
          <p:cNvSpPr/>
          <p:nvPr/>
        </p:nvSpPr>
        <p:spPr>
          <a:xfrm>
            <a:off x="1076325" y="1391941"/>
            <a:ext cx="10756900" cy="163909"/>
          </a:xfrm>
          <a:prstGeom prst="rect">
            <a:avLst/>
          </a:prstGeom>
          <a:noFill/>
          <a:ln/>
        </p:spPr>
        <p:txBody>
          <a:bodyPr wrap="none" lIns="0" tIns="0" rIns="0" bIns="0" rtlCol="0" anchor="t"/>
          <a:lstStyle/>
          <a:p>
            <a:pPr>
              <a:lnSpc>
                <a:spcPts val="1250"/>
              </a:lnSpc>
            </a:pPr>
            <a:r>
              <a:rPr lang="en-US" sz="1200" dirty="0">
                <a:solidFill>
                  <a:srgbClr val="EEEFF5"/>
                </a:solidFill>
                <a:latin typeface="Montserrat" pitchFamily="34" charset="0"/>
                <a:ea typeface="Montserrat" pitchFamily="34" charset="-122"/>
                <a:cs typeface="Montserrat" pitchFamily="34" charset="-120"/>
              </a:rPr>
              <a:t>Use the </a:t>
            </a:r>
            <a:r>
              <a:rPr lang="en-US" sz="1200" dirty="0">
                <a:solidFill>
                  <a:srgbClr val="EEEFF5"/>
                </a:solidFill>
                <a:highlight>
                  <a:srgbClr val="01004D"/>
                </a:highlight>
                <a:latin typeface="Consolas" pitchFamily="34" charset="0"/>
                <a:ea typeface="Consolas" pitchFamily="34" charset="-122"/>
                <a:cs typeface="Consolas" pitchFamily="34" charset="-120"/>
              </a:rPr>
              <a:t>load_data()</a:t>
            </a:r>
            <a:r>
              <a:rPr lang="en-US" sz="1200" dirty="0">
                <a:solidFill>
                  <a:srgbClr val="EEEFF5"/>
                </a:solidFill>
                <a:latin typeface="Montserrat" pitchFamily="34" charset="0"/>
                <a:ea typeface="Montserrat" pitchFamily="34" charset="-122"/>
                <a:cs typeface="Montserrat" pitchFamily="34" charset="-120"/>
              </a:rPr>
              <a:t> function to load sensor data from text files, storing the sequences (sensor readings) in </a:t>
            </a:r>
            <a:r>
              <a:rPr lang="en-US" sz="1200" dirty="0">
                <a:solidFill>
                  <a:srgbClr val="EEEFF5"/>
                </a:solidFill>
                <a:highlight>
                  <a:srgbClr val="01004D"/>
                </a:highlight>
                <a:latin typeface="Consolas" pitchFamily="34" charset="0"/>
                <a:ea typeface="Consolas" pitchFamily="34" charset="-122"/>
                <a:cs typeface="Consolas" pitchFamily="34" charset="-120"/>
              </a:rPr>
              <a:t>data[]</a:t>
            </a:r>
            <a:r>
              <a:rPr lang="en-US" sz="1200" dirty="0">
                <a:solidFill>
                  <a:srgbClr val="EEEFF5"/>
                </a:solidFill>
                <a:latin typeface="Montserrat" pitchFamily="34" charset="0"/>
                <a:ea typeface="Montserrat" pitchFamily="34" charset="-122"/>
                <a:cs typeface="Montserrat" pitchFamily="34" charset="-120"/>
              </a:rPr>
              <a:t> and the corresponding </a:t>
            </a:r>
            <a:endParaRPr lang="en-DE" sz="1200" dirty="0">
              <a:solidFill>
                <a:srgbClr val="EEEFF5"/>
              </a:solidFill>
              <a:latin typeface="Montserrat" pitchFamily="34" charset="0"/>
              <a:ea typeface="Montserrat" pitchFamily="34" charset="-122"/>
              <a:cs typeface="Montserrat" pitchFamily="34" charset="-120"/>
            </a:endParaRPr>
          </a:p>
          <a:p>
            <a:pPr>
              <a:lnSpc>
                <a:spcPts val="1250"/>
              </a:lnSpc>
            </a:pPr>
            <a:r>
              <a:rPr lang="en-US" sz="1200" dirty="0">
                <a:solidFill>
                  <a:srgbClr val="EEEFF5"/>
                </a:solidFill>
                <a:latin typeface="Montserrat" pitchFamily="34" charset="0"/>
                <a:ea typeface="Montserrat" pitchFamily="34" charset="-122"/>
                <a:cs typeface="Montserrat" pitchFamily="34" charset="-120"/>
              </a:rPr>
              <a:t>recipe labels in </a:t>
            </a:r>
            <a:r>
              <a:rPr lang="en-US" sz="1200" dirty="0">
                <a:solidFill>
                  <a:srgbClr val="EEEFF5"/>
                </a:solidFill>
                <a:highlight>
                  <a:srgbClr val="01004D"/>
                </a:highlight>
                <a:latin typeface="Consolas" pitchFamily="34" charset="0"/>
                <a:ea typeface="Consolas" pitchFamily="34" charset="-122"/>
                <a:cs typeface="Consolas" pitchFamily="34" charset="-120"/>
              </a:rPr>
              <a:t>labels[]</a:t>
            </a:r>
            <a:r>
              <a:rPr lang="en-US" sz="1200" dirty="0">
                <a:solidFill>
                  <a:srgbClr val="EEEFF5"/>
                </a:solidFill>
                <a:latin typeface="Montserrat" pitchFamily="34" charset="0"/>
                <a:ea typeface="Montserrat" pitchFamily="34" charset="-122"/>
                <a:cs typeface="Montserrat" pitchFamily="34" charset="-120"/>
              </a:rPr>
              <a:t>.</a:t>
            </a:r>
            <a:endParaRPr lang="en-US" sz="1200" dirty="0"/>
          </a:p>
        </p:txBody>
      </p:sp>
      <p:sp>
        <p:nvSpPr>
          <p:cNvPr id="12" name="Shape 9"/>
          <p:cNvSpPr/>
          <p:nvPr/>
        </p:nvSpPr>
        <p:spPr>
          <a:xfrm>
            <a:off x="615057" y="1985069"/>
            <a:ext cx="358775" cy="12700"/>
          </a:xfrm>
          <a:prstGeom prst="roundRect">
            <a:avLst>
              <a:gd name="adj" fmla="val 726528"/>
            </a:avLst>
          </a:prstGeom>
          <a:solidFill>
            <a:srgbClr val="60646A"/>
          </a:solidFill>
          <a:ln/>
        </p:spPr>
        <p:txBody>
          <a:bodyPr/>
          <a:lstStyle/>
          <a:p>
            <a:endParaRPr lang="en-DE" sz="1200"/>
          </a:p>
        </p:txBody>
      </p:sp>
      <p:sp>
        <p:nvSpPr>
          <p:cNvPr id="13" name="Shape 10"/>
          <p:cNvSpPr/>
          <p:nvPr/>
        </p:nvSpPr>
        <p:spPr>
          <a:xfrm>
            <a:off x="397173" y="1876128"/>
            <a:ext cx="230584" cy="230584"/>
          </a:xfrm>
          <a:prstGeom prst="roundRect">
            <a:avLst>
              <a:gd name="adj" fmla="val 40015"/>
            </a:avLst>
          </a:prstGeom>
          <a:solidFill>
            <a:srgbClr val="282C32"/>
          </a:solidFill>
          <a:ln/>
          <a:effectLst>
            <a:outerShdw blurRad="30480" dist="15240" dir="13500000" algn="bl" rotWithShape="0">
              <a:srgbClr val="FFFFFF">
                <a:alpha val="10000"/>
              </a:srgbClr>
            </a:outerShdw>
          </a:effectLst>
        </p:spPr>
        <p:txBody>
          <a:bodyPr/>
          <a:lstStyle/>
          <a:p>
            <a:endParaRPr lang="en-DE" sz="1200"/>
          </a:p>
        </p:txBody>
      </p:sp>
      <p:sp>
        <p:nvSpPr>
          <p:cNvPr id="14" name="Text 11"/>
          <p:cNvSpPr/>
          <p:nvPr/>
        </p:nvSpPr>
        <p:spPr>
          <a:xfrm>
            <a:off x="467122" y="1910457"/>
            <a:ext cx="90686" cy="161925"/>
          </a:xfrm>
          <a:prstGeom prst="rect">
            <a:avLst/>
          </a:prstGeom>
          <a:noFill/>
          <a:ln/>
        </p:spPr>
        <p:txBody>
          <a:bodyPr wrap="none" lIns="0" tIns="0" rIns="0" bIns="0" rtlCol="0" anchor="t"/>
          <a:lstStyle/>
          <a:p>
            <a:pPr algn="ctr">
              <a:lnSpc>
                <a:spcPts val="1250"/>
              </a:lnSpc>
            </a:pPr>
            <a:r>
              <a:rPr lang="en-US" sz="1200" b="1" dirty="0">
                <a:solidFill>
                  <a:srgbClr val="EEEFF5"/>
                </a:solidFill>
                <a:latin typeface="Barlow" pitchFamily="34" charset="0"/>
                <a:ea typeface="Barlow" pitchFamily="34" charset="-122"/>
                <a:cs typeface="Barlow" pitchFamily="34" charset="-120"/>
              </a:rPr>
              <a:t>2</a:t>
            </a:r>
            <a:endParaRPr lang="en-US" sz="1200" dirty="0"/>
          </a:p>
        </p:txBody>
      </p:sp>
      <p:sp>
        <p:nvSpPr>
          <p:cNvPr id="15" name="Text 12"/>
          <p:cNvSpPr/>
          <p:nvPr/>
        </p:nvSpPr>
        <p:spPr>
          <a:xfrm>
            <a:off x="1076326" y="1863328"/>
            <a:ext cx="1348879" cy="168672"/>
          </a:xfrm>
          <a:prstGeom prst="rect">
            <a:avLst/>
          </a:prstGeom>
          <a:noFill/>
          <a:ln/>
        </p:spPr>
        <p:txBody>
          <a:bodyPr wrap="none" lIns="0" tIns="0" rIns="0" bIns="0" rtlCol="0" anchor="t"/>
          <a:lstStyle/>
          <a:p>
            <a:pPr>
              <a:lnSpc>
                <a:spcPts val="1292"/>
              </a:lnSpc>
            </a:pPr>
            <a:r>
              <a:rPr lang="en-US" sz="1200" b="1" dirty="0">
                <a:solidFill>
                  <a:srgbClr val="EEEFF5"/>
                </a:solidFill>
                <a:latin typeface="Barlow" pitchFamily="34" charset="0"/>
                <a:ea typeface="Barlow" pitchFamily="34" charset="-122"/>
                <a:cs typeface="Barlow" pitchFamily="34" charset="-120"/>
              </a:rPr>
              <a:t>Skip Metadata: </a:t>
            </a:r>
            <a:endParaRPr lang="en-US" sz="1200" dirty="0"/>
          </a:p>
        </p:txBody>
      </p:sp>
      <p:sp>
        <p:nvSpPr>
          <p:cNvPr id="16" name="Text 13"/>
          <p:cNvSpPr/>
          <p:nvPr/>
        </p:nvSpPr>
        <p:spPr>
          <a:xfrm>
            <a:off x="1076325" y="2093417"/>
            <a:ext cx="10756900" cy="163909"/>
          </a:xfrm>
          <a:prstGeom prst="rect">
            <a:avLst/>
          </a:prstGeom>
          <a:noFill/>
          <a:ln/>
        </p:spPr>
        <p:txBody>
          <a:bodyPr wrap="none" lIns="0" tIns="0" rIns="0" bIns="0" rtlCol="0" anchor="t"/>
          <a:lstStyle/>
          <a:p>
            <a:pPr>
              <a:lnSpc>
                <a:spcPts val="1250"/>
              </a:lnSpc>
            </a:pPr>
            <a:r>
              <a:rPr lang="en-US" sz="1200" dirty="0">
                <a:solidFill>
                  <a:srgbClr val="EEEFF5"/>
                </a:solidFill>
                <a:latin typeface="Montserrat" pitchFamily="34" charset="0"/>
                <a:ea typeface="Montserrat" pitchFamily="34" charset="-122"/>
                <a:cs typeface="Montserrat" pitchFamily="34" charset="-120"/>
              </a:rPr>
              <a:t>Skip the first two lines of each file, which contain metadata, and read the actual sensor data (e.g., Time, Accel_X, Accel_Y, Accel_Z) using pandas.</a:t>
            </a:r>
            <a:endParaRPr lang="en-US" sz="1200" dirty="0"/>
          </a:p>
        </p:txBody>
      </p:sp>
      <p:sp>
        <p:nvSpPr>
          <p:cNvPr id="17" name="Shape 14"/>
          <p:cNvSpPr/>
          <p:nvPr/>
        </p:nvSpPr>
        <p:spPr>
          <a:xfrm>
            <a:off x="615057" y="2686546"/>
            <a:ext cx="358775" cy="12700"/>
          </a:xfrm>
          <a:prstGeom prst="roundRect">
            <a:avLst>
              <a:gd name="adj" fmla="val 726528"/>
            </a:avLst>
          </a:prstGeom>
          <a:solidFill>
            <a:srgbClr val="60646A"/>
          </a:solidFill>
          <a:ln/>
        </p:spPr>
        <p:txBody>
          <a:bodyPr/>
          <a:lstStyle/>
          <a:p>
            <a:endParaRPr lang="en-DE" sz="1200"/>
          </a:p>
        </p:txBody>
      </p:sp>
      <p:sp>
        <p:nvSpPr>
          <p:cNvPr id="18" name="Shape 15"/>
          <p:cNvSpPr/>
          <p:nvPr/>
        </p:nvSpPr>
        <p:spPr>
          <a:xfrm>
            <a:off x="397173" y="2577605"/>
            <a:ext cx="230584" cy="230584"/>
          </a:xfrm>
          <a:prstGeom prst="roundRect">
            <a:avLst>
              <a:gd name="adj" fmla="val 40015"/>
            </a:avLst>
          </a:prstGeom>
          <a:solidFill>
            <a:srgbClr val="282C32"/>
          </a:solidFill>
          <a:ln/>
          <a:effectLst>
            <a:outerShdw blurRad="30480" dist="15240" dir="13500000" algn="bl" rotWithShape="0">
              <a:srgbClr val="FFFFFF">
                <a:alpha val="10000"/>
              </a:srgbClr>
            </a:outerShdw>
          </a:effectLst>
        </p:spPr>
        <p:txBody>
          <a:bodyPr/>
          <a:lstStyle/>
          <a:p>
            <a:endParaRPr lang="en-DE" sz="1200"/>
          </a:p>
        </p:txBody>
      </p:sp>
      <p:sp>
        <p:nvSpPr>
          <p:cNvPr id="19" name="Text 16"/>
          <p:cNvSpPr/>
          <p:nvPr/>
        </p:nvSpPr>
        <p:spPr>
          <a:xfrm>
            <a:off x="468709" y="2611933"/>
            <a:ext cx="87412" cy="161925"/>
          </a:xfrm>
          <a:prstGeom prst="rect">
            <a:avLst/>
          </a:prstGeom>
          <a:noFill/>
          <a:ln/>
        </p:spPr>
        <p:txBody>
          <a:bodyPr wrap="none" lIns="0" tIns="0" rIns="0" bIns="0" rtlCol="0" anchor="t"/>
          <a:lstStyle/>
          <a:p>
            <a:pPr algn="ctr">
              <a:lnSpc>
                <a:spcPts val="1250"/>
              </a:lnSpc>
            </a:pPr>
            <a:r>
              <a:rPr lang="en-US" sz="1200" b="1" dirty="0">
                <a:solidFill>
                  <a:srgbClr val="EEEFF5"/>
                </a:solidFill>
                <a:latin typeface="Barlow" pitchFamily="34" charset="0"/>
                <a:ea typeface="Barlow" pitchFamily="34" charset="-122"/>
                <a:cs typeface="Barlow" pitchFamily="34" charset="-120"/>
              </a:rPr>
              <a:t>3</a:t>
            </a:r>
            <a:endParaRPr lang="en-US" sz="1200" dirty="0"/>
          </a:p>
        </p:txBody>
      </p:sp>
      <p:sp>
        <p:nvSpPr>
          <p:cNvPr id="20" name="Text 17"/>
          <p:cNvSpPr/>
          <p:nvPr/>
        </p:nvSpPr>
        <p:spPr>
          <a:xfrm>
            <a:off x="1076326" y="2564805"/>
            <a:ext cx="1348879" cy="168672"/>
          </a:xfrm>
          <a:prstGeom prst="rect">
            <a:avLst/>
          </a:prstGeom>
          <a:noFill/>
          <a:ln/>
        </p:spPr>
        <p:txBody>
          <a:bodyPr wrap="none" lIns="0" tIns="0" rIns="0" bIns="0" rtlCol="0" anchor="t"/>
          <a:lstStyle/>
          <a:p>
            <a:pPr>
              <a:lnSpc>
                <a:spcPts val="1292"/>
              </a:lnSpc>
            </a:pPr>
            <a:r>
              <a:rPr lang="en-US" sz="1200" b="1" dirty="0">
                <a:solidFill>
                  <a:srgbClr val="EEEFF5"/>
                </a:solidFill>
                <a:latin typeface="Barlow" pitchFamily="34" charset="0"/>
                <a:ea typeface="Barlow" pitchFamily="34" charset="-122"/>
                <a:cs typeface="Barlow" pitchFamily="34" charset="-120"/>
              </a:rPr>
              <a:t>Clean Data: </a:t>
            </a:r>
            <a:endParaRPr lang="en-US" sz="1200" dirty="0"/>
          </a:p>
        </p:txBody>
      </p:sp>
      <p:sp>
        <p:nvSpPr>
          <p:cNvPr id="21" name="Text 18"/>
          <p:cNvSpPr/>
          <p:nvPr/>
        </p:nvSpPr>
        <p:spPr>
          <a:xfrm>
            <a:off x="1076325" y="2794894"/>
            <a:ext cx="10756900" cy="163909"/>
          </a:xfrm>
          <a:prstGeom prst="rect">
            <a:avLst/>
          </a:prstGeom>
          <a:noFill/>
          <a:ln/>
        </p:spPr>
        <p:txBody>
          <a:bodyPr wrap="none" lIns="0" tIns="0" rIns="0" bIns="0" rtlCol="0" anchor="t"/>
          <a:lstStyle/>
          <a:p>
            <a:pPr>
              <a:lnSpc>
                <a:spcPts val="1250"/>
              </a:lnSpc>
            </a:pPr>
            <a:r>
              <a:rPr lang="en-US" sz="1200" dirty="0">
                <a:solidFill>
                  <a:srgbClr val="EEEFF5"/>
                </a:solidFill>
                <a:latin typeface="Montserrat" pitchFamily="34" charset="0"/>
                <a:ea typeface="Montserrat" pitchFamily="34" charset="-122"/>
                <a:cs typeface="Montserrat" pitchFamily="34" charset="-120"/>
              </a:rPr>
              <a:t>Convert non-numeric values to NaN and remove rows with NaN values to keep only valid sensor readings.</a:t>
            </a:r>
            <a:endParaRPr lang="en-US" sz="1200" dirty="0"/>
          </a:p>
        </p:txBody>
      </p:sp>
      <p:sp>
        <p:nvSpPr>
          <p:cNvPr id="22" name="Shape 19"/>
          <p:cNvSpPr/>
          <p:nvPr/>
        </p:nvSpPr>
        <p:spPr>
          <a:xfrm>
            <a:off x="615057" y="3388023"/>
            <a:ext cx="358775" cy="12700"/>
          </a:xfrm>
          <a:prstGeom prst="roundRect">
            <a:avLst>
              <a:gd name="adj" fmla="val 726528"/>
            </a:avLst>
          </a:prstGeom>
          <a:solidFill>
            <a:srgbClr val="60646A"/>
          </a:solidFill>
          <a:ln/>
        </p:spPr>
        <p:txBody>
          <a:bodyPr/>
          <a:lstStyle/>
          <a:p>
            <a:endParaRPr lang="en-DE" sz="1200"/>
          </a:p>
        </p:txBody>
      </p:sp>
      <p:sp>
        <p:nvSpPr>
          <p:cNvPr id="23" name="Shape 20"/>
          <p:cNvSpPr/>
          <p:nvPr/>
        </p:nvSpPr>
        <p:spPr>
          <a:xfrm>
            <a:off x="397173" y="3279081"/>
            <a:ext cx="230584" cy="230584"/>
          </a:xfrm>
          <a:prstGeom prst="roundRect">
            <a:avLst>
              <a:gd name="adj" fmla="val 40015"/>
            </a:avLst>
          </a:prstGeom>
          <a:solidFill>
            <a:srgbClr val="282C32"/>
          </a:solidFill>
          <a:ln/>
          <a:effectLst>
            <a:outerShdw blurRad="30480" dist="15240" dir="13500000" algn="bl" rotWithShape="0">
              <a:srgbClr val="FFFFFF">
                <a:alpha val="10000"/>
              </a:srgbClr>
            </a:outerShdw>
          </a:effectLst>
        </p:spPr>
        <p:txBody>
          <a:bodyPr/>
          <a:lstStyle/>
          <a:p>
            <a:endParaRPr lang="en-DE" sz="1200"/>
          </a:p>
        </p:txBody>
      </p:sp>
      <p:sp>
        <p:nvSpPr>
          <p:cNvPr id="24" name="Text 21"/>
          <p:cNvSpPr/>
          <p:nvPr/>
        </p:nvSpPr>
        <p:spPr>
          <a:xfrm>
            <a:off x="463451" y="3313410"/>
            <a:ext cx="97929" cy="161925"/>
          </a:xfrm>
          <a:prstGeom prst="rect">
            <a:avLst/>
          </a:prstGeom>
          <a:noFill/>
          <a:ln/>
        </p:spPr>
        <p:txBody>
          <a:bodyPr wrap="none" lIns="0" tIns="0" rIns="0" bIns="0" rtlCol="0" anchor="t"/>
          <a:lstStyle/>
          <a:p>
            <a:pPr algn="ctr">
              <a:lnSpc>
                <a:spcPts val="1250"/>
              </a:lnSpc>
            </a:pPr>
            <a:r>
              <a:rPr lang="en-US" sz="1200" b="1" dirty="0">
                <a:solidFill>
                  <a:srgbClr val="EEEFF5"/>
                </a:solidFill>
                <a:latin typeface="Barlow" pitchFamily="34" charset="0"/>
                <a:ea typeface="Barlow" pitchFamily="34" charset="-122"/>
                <a:cs typeface="Barlow" pitchFamily="34" charset="-120"/>
              </a:rPr>
              <a:t>4</a:t>
            </a:r>
            <a:endParaRPr lang="en-US" sz="1200" dirty="0"/>
          </a:p>
        </p:txBody>
      </p:sp>
      <p:sp>
        <p:nvSpPr>
          <p:cNvPr id="25" name="Text 22"/>
          <p:cNvSpPr/>
          <p:nvPr/>
        </p:nvSpPr>
        <p:spPr>
          <a:xfrm>
            <a:off x="1076325" y="3266282"/>
            <a:ext cx="1498402" cy="168672"/>
          </a:xfrm>
          <a:prstGeom prst="rect">
            <a:avLst/>
          </a:prstGeom>
          <a:noFill/>
          <a:ln/>
        </p:spPr>
        <p:txBody>
          <a:bodyPr wrap="none" lIns="0" tIns="0" rIns="0" bIns="0" rtlCol="0" anchor="t"/>
          <a:lstStyle/>
          <a:p>
            <a:pPr>
              <a:lnSpc>
                <a:spcPts val="1292"/>
              </a:lnSpc>
            </a:pPr>
            <a:r>
              <a:rPr lang="en-US" sz="1200" b="1" dirty="0">
                <a:solidFill>
                  <a:srgbClr val="EEEFF5"/>
                </a:solidFill>
                <a:latin typeface="Barlow" pitchFamily="34" charset="0"/>
                <a:ea typeface="Barlow" pitchFamily="34" charset="-122"/>
                <a:cs typeface="Barlow" pitchFamily="34" charset="-120"/>
              </a:rPr>
              <a:t>Filter Empty Sequences: </a:t>
            </a:r>
            <a:endParaRPr lang="en-US" sz="1200" dirty="0"/>
          </a:p>
        </p:txBody>
      </p:sp>
      <p:sp>
        <p:nvSpPr>
          <p:cNvPr id="26" name="Text 23"/>
          <p:cNvSpPr/>
          <p:nvPr/>
        </p:nvSpPr>
        <p:spPr>
          <a:xfrm>
            <a:off x="1076325" y="3496370"/>
            <a:ext cx="10756900" cy="163909"/>
          </a:xfrm>
          <a:prstGeom prst="rect">
            <a:avLst/>
          </a:prstGeom>
          <a:noFill/>
          <a:ln/>
        </p:spPr>
        <p:txBody>
          <a:bodyPr wrap="none" lIns="0" tIns="0" rIns="0" bIns="0" rtlCol="0" anchor="t"/>
          <a:lstStyle/>
          <a:p>
            <a:pPr>
              <a:lnSpc>
                <a:spcPts val="1250"/>
              </a:lnSpc>
            </a:pPr>
            <a:r>
              <a:rPr lang="en-US" sz="1200" dirty="0">
                <a:solidFill>
                  <a:srgbClr val="EEEFF5"/>
                </a:solidFill>
                <a:latin typeface="Montserrat" pitchFamily="34" charset="0"/>
                <a:ea typeface="Montserrat" pitchFamily="34" charset="-122"/>
                <a:cs typeface="Montserrat" pitchFamily="34" charset="-120"/>
              </a:rPr>
              <a:t>Remove any empty or invalid data sequences to ensure only complete data is processed.</a:t>
            </a:r>
            <a:endParaRPr lang="en-US" sz="1200" dirty="0"/>
          </a:p>
        </p:txBody>
      </p:sp>
      <p:sp>
        <p:nvSpPr>
          <p:cNvPr id="27" name="Shape 24"/>
          <p:cNvSpPr/>
          <p:nvPr/>
        </p:nvSpPr>
        <p:spPr>
          <a:xfrm>
            <a:off x="615057" y="4089499"/>
            <a:ext cx="358775" cy="12700"/>
          </a:xfrm>
          <a:prstGeom prst="roundRect">
            <a:avLst>
              <a:gd name="adj" fmla="val 726528"/>
            </a:avLst>
          </a:prstGeom>
          <a:solidFill>
            <a:srgbClr val="60646A"/>
          </a:solidFill>
          <a:ln/>
        </p:spPr>
        <p:txBody>
          <a:bodyPr/>
          <a:lstStyle/>
          <a:p>
            <a:endParaRPr lang="en-DE" sz="1200"/>
          </a:p>
        </p:txBody>
      </p:sp>
      <p:sp>
        <p:nvSpPr>
          <p:cNvPr id="28" name="Shape 25"/>
          <p:cNvSpPr/>
          <p:nvPr/>
        </p:nvSpPr>
        <p:spPr>
          <a:xfrm>
            <a:off x="397173" y="3980557"/>
            <a:ext cx="230584" cy="230584"/>
          </a:xfrm>
          <a:prstGeom prst="roundRect">
            <a:avLst>
              <a:gd name="adj" fmla="val 40015"/>
            </a:avLst>
          </a:prstGeom>
          <a:solidFill>
            <a:srgbClr val="282C32"/>
          </a:solidFill>
          <a:ln/>
          <a:effectLst>
            <a:outerShdw blurRad="30480" dist="15240" dir="13500000" algn="bl" rotWithShape="0">
              <a:srgbClr val="FFFFFF">
                <a:alpha val="10000"/>
              </a:srgbClr>
            </a:outerShdw>
          </a:effectLst>
        </p:spPr>
        <p:txBody>
          <a:bodyPr/>
          <a:lstStyle/>
          <a:p>
            <a:endParaRPr lang="en-DE" sz="1200"/>
          </a:p>
        </p:txBody>
      </p:sp>
      <p:sp>
        <p:nvSpPr>
          <p:cNvPr id="29" name="Text 26"/>
          <p:cNvSpPr/>
          <p:nvPr/>
        </p:nvSpPr>
        <p:spPr>
          <a:xfrm>
            <a:off x="468809" y="4014887"/>
            <a:ext cx="87313" cy="161925"/>
          </a:xfrm>
          <a:prstGeom prst="rect">
            <a:avLst/>
          </a:prstGeom>
          <a:noFill/>
          <a:ln/>
        </p:spPr>
        <p:txBody>
          <a:bodyPr wrap="none" lIns="0" tIns="0" rIns="0" bIns="0" rtlCol="0" anchor="t"/>
          <a:lstStyle/>
          <a:p>
            <a:pPr algn="ctr">
              <a:lnSpc>
                <a:spcPts val="1250"/>
              </a:lnSpc>
            </a:pPr>
            <a:r>
              <a:rPr lang="en-US" sz="1200" b="1" dirty="0">
                <a:solidFill>
                  <a:srgbClr val="EEEFF5"/>
                </a:solidFill>
                <a:latin typeface="Barlow" pitchFamily="34" charset="0"/>
                <a:ea typeface="Barlow" pitchFamily="34" charset="-122"/>
                <a:cs typeface="Barlow" pitchFamily="34" charset="-120"/>
              </a:rPr>
              <a:t>5</a:t>
            </a:r>
            <a:endParaRPr lang="en-US" sz="1200" dirty="0"/>
          </a:p>
        </p:txBody>
      </p:sp>
      <p:sp>
        <p:nvSpPr>
          <p:cNvPr id="30" name="Text 27"/>
          <p:cNvSpPr/>
          <p:nvPr/>
        </p:nvSpPr>
        <p:spPr>
          <a:xfrm>
            <a:off x="1076325" y="3967757"/>
            <a:ext cx="1721843" cy="168672"/>
          </a:xfrm>
          <a:prstGeom prst="rect">
            <a:avLst/>
          </a:prstGeom>
          <a:noFill/>
          <a:ln/>
        </p:spPr>
        <p:txBody>
          <a:bodyPr wrap="none" lIns="0" tIns="0" rIns="0" bIns="0" rtlCol="0" anchor="t"/>
          <a:lstStyle/>
          <a:p>
            <a:pPr>
              <a:lnSpc>
                <a:spcPts val="1292"/>
              </a:lnSpc>
            </a:pPr>
            <a:r>
              <a:rPr lang="en-US" sz="1200" b="1" dirty="0">
                <a:solidFill>
                  <a:srgbClr val="EEEFF5"/>
                </a:solidFill>
                <a:latin typeface="Barlow" pitchFamily="34" charset="0"/>
                <a:ea typeface="Barlow" pitchFamily="34" charset="-122"/>
                <a:cs typeface="Barlow" pitchFamily="34" charset="-120"/>
              </a:rPr>
              <a:t>Ensure Consistent Features: </a:t>
            </a:r>
            <a:endParaRPr lang="en-US" sz="1200" dirty="0"/>
          </a:p>
        </p:txBody>
      </p:sp>
      <p:sp>
        <p:nvSpPr>
          <p:cNvPr id="31" name="Text 28"/>
          <p:cNvSpPr/>
          <p:nvPr/>
        </p:nvSpPr>
        <p:spPr>
          <a:xfrm>
            <a:off x="1076325" y="4197846"/>
            <a:ext cx="10756900" cy="163909"/>
          </a:xfrm>
          <a:prstGeom prst="rect">
            <a:avLst/>
          </a:prstGeom>
          <a:noFill/>
          <a:ln/>
        </p:spPr>
        <p:txBody>
          <a:bodyPr wrap="none" lIns="0" tIns="0" rIns="0" bIns="0" rtlCol="0" anchor="t"/>
          <a:lstStyle/>
          <a:p>
            <a:pPr>
              <a:lnSpc>
                <a:spcPts val="1250"/>
              </a:lnSpc>
            </a:pPr>
            <a:r>
              <a:rPr lang="en-US" sz="1200" dirty="0">
                <a:solidFill>
                  <a:srgbClr val="EEEFF5"/>
                </a:solidFill>
                <a:latin typeface="Montserrat" pitchFamily="34" charset="0"/>
                <a:ea typeface="Montserrat" pitchFamily="34" charset="-122"/>
                <a:cs typeface="Montserrat" pitchFamily="34" charset="-120"/>
              </a:rPr>
              <a:t>Remove sequences with mismatched features (e.g., different column sizes) so that all data has the same structure.</a:t>
            </a:r>
            <a:endParaRPr lang="en-US" sz="1200" dirty="0"/>
          </a:p>
        </p:txBody>
      </p:sp>
      <p:sp>
        <p:nvSpPr>
          <p:cNvPr id="32" name="Shape 29"/>
          <p:cNvSpPr/>
          <p:nvPr/>
        </p:nvSpPr>
        <p:spPr>
          <a:xfrm>
            <a:off x="615057" y="4790976"/>
            <a:ext cx="358775" cy="12700"/>
          </a:xfrm>
          <a:prstGeom prst="roundRect">
            <a:avLst>
              <a:gd name="adj" fmla="val 726528"/>
            </a:avLst>
          </a:prstGeom>
          <a:solidFill>
            <a:srgbClr val="60646A"/>
          </a:solidFill>
          <a:ln/>
        </p:spPr>
        <p:txBody>
          <a:bodyPr/>
          <a:lstStyle/>
          <a:p>
            <a:endParaRPr lang="en-DE" sz="1200"/>
          </a:p>
        </p:txBody>
      </p:sp>
      <p:sp>
        <p:nvSpPr>
          <p:cNvPr id="33" name="Shape 30"/>
          <p:cNvSpPr/>
          <p:nvPr/>
        </p:nvSpPr>
        <p:spPr>
          <a:xfrm>
            <a:off x="397173" y="4682034"/>
            <a:ext cx="230584" cy="230584"/>
          </a:xfrm>
          <a:prstGeom prst="roundRect">
            <a:avLst>
              <a:gd name="adj" fmla="val 40015"/>
            </a:avLst>
          </a:prstGeom>
          <a:solidFill>
            <a:srgbClr val="282C32"/>
          </a:solidFill>
          <a:ln/>
          <a:effectLst>
            <a:outerShdw blurRad="30480" dist="15240" dir="13500000" algn="bl" rotWithShape="0">
              <a:srgbClr val="FFFFFF">
                <a:alpha val="10000"/>
              </a:srgbClr>
            </a:outerShdw>
          </a:effectLst>
        </p:spPr>
        <p:txBody>
          <a:bodyPr/>
          <a:lstStyle/>
          <a:p>
            <a:endParaRPr lang="en-DE" sz="1200"/>
          </a:p>
        </p:txBody>
      </p:sp>
      <p:sp>
        <p:nvSpPr>
          <p:cNvPr id="34" name="Text 31"/>
          <p:cNvSpPr/>
          <p:nvPr/>
        </p:nvSpPr>
        <p:spPr>
          <a:xfrm>
            <a:off x="469007" y="4716363"/>
            <a:ext cx="86916" cy="161925"/>
          </a:xfrm>
          <a:prstGeom prst="rect">
            <a:avLst/>
          </a:prstGeom>
          <a:noFill/>
          <a:ln/>
        </p:spPr>
        <p:txBody>
          <a:bodyPr wrap="none" lIns="0" tIns="0" rIns="0" bIns="0" rtlCol="0" anchor="t"/>
          <a:lstStyle/>
          <a:p>
            <a:pPr algn="ctr">
              <a:lnSpc>
                <a:spcPts val="1250"/>
              </a:lnSpc>
            </a:pPr>
            <a:r>
              <a:rPr lang="en-US" sz="1200" b="1" dirty="0">
                <a:solidFill>
                  <a:srgbClr val="EEEFF5"/>
                </a:solidFill>
                <a:latin typeface="Barlow" pitchFamily="34" charset="0"/>
                <a:ea typeface="Barlow" pitchFamily="34" charset="-122"/>
                <a:cs typeface="Barlow" pitchFamily="34" charset="-120"/>
              </a:rPr>
              <a:t>6</a:t>
            </a:r>
            <a:endParaRPr lang="en-US" sz="1200" dirty="0"/>
          </a:p>
        </p:txBody>
      </p:sp>
      <p:sp>
        <p:nvSpPr>
          <p:cNvPr id="35" name="Text 32"/>
          <p:cNvSpPr/>
          <p:nvPr/>
        </p:nvSpPr>
        <p:spPr>
          <a:xfrm>
            <a:off x="1076326" y="4669234"/>
            <a:ext cx="1348879" cy="168672"/>
          </a:xfrm>
          <a:prstGeom prst="rect">
            <a:avLst/>
          </a:prstGeom>
          <a:noFill/>
          <a:ln/>
        </p:spPr>
        <p:txBody>
          <a:bodyPr wrap="none" lIns="0" tIns="0" rIns="0" bIns="0" rtlCol="0" anchor="t"/>
          <a:lstStyle/>
          <a:p>
            <a:pPr>
              <a:lnSpc>
                <a:spcPts val="1292"/>
              </a:lnSpc>
            </a:pPr>
            <a:r>
              <a:rPr lang="en-US" sz="1200" b="1" dirty="0">
                <a:solidFill>
                  <a:srgbClr val="EEEFF5"/>
                </a:solidFill>
                <a:latin typeface="Barlow" pitchFamily="34" charset="0"/>
                <a:ea typeface="Barlow" pitchFamily="34" charset="-122"/>
                <a:cs typeface="Barlow" pitchFamily="34" charset="-120"/>
              </a:rPr>
              <a:t>Pad Sequences: </a:t>
            </a:r>
            <a:endParaRPr lang="en-US" sz="1200" dirty="0"/>
          </a:p>
        </p:txBody>
      </p:sp>
      <p:sp>
        <p:nvSpPr>
          <p:cNvPr id="36" name="Text 33"/>
          <p:cNvSpPr/>
          <p:nvPr/>
        </p:nvSpPr>
        <p:spPr>
          <a:xfrm>
            <a:off x="1076325" y="4899323"/>
            <a:ext cx="10756900" cy="163909"/>
          </a:xfrm>
          <a:prstGeom prst="rect">
            <a:avLst/>
          </a:prstGeom>
          <a:noFill/>
          <a:ln/>
        </p:spPr>
        <p:txBody>
          <a:bodyPr wrap="none" lIns="0" tIns="0" rIns="0" bIns="0" rtlCol="0" anchor="t"/>
          <a:lstStyle/>
          <a:p>
            <a:pPr>
              <a:lnSpc>
                <a:spcPts val="1250"/>
              </a:lnSpc>
            </a:pPr>
            <a:r>
              <a:rPr lang="en-US" sz="1200" dirty="0">
                <a:solidFill>
                  <a:srgbClr val="EEEFF5"/>
                </a:solidFill>
                <a:latin typeface="Montserrat" pitchFamily="34" charset="0"/>
                <a:ea typeface="Montserrat" pitchFamily="34" charset="-122"/>
                <a:cs typeface="Montserrat" pitchFamily="34" charset="-120"/>
              </a:rPr>
              <a:t>Pad shorter sequences with zeros so all sequences have the same length, making them uniform for the model.</a:t>
            </a:r>
            <a:endParaRPr lang="en-US" sz="1200" dirty="0"/>
          </a:p>
        </p:txBody>
      </p:sp>
      <p:sp>
        <p:nvSpPr>
          <p:cNvPr id="37" name="Shape 34"/>
          <p:cNvSpPr/>
          <p:nvPr/>
        </p:nvSpPr>
        <p:spPr>
          <a:xfrm>
            <a:off x="615057" y="5492453"/>
            <a:ext cx="358775" cy="12700"/>
          </a:xfrm>
          <a:prstGeom prst="roundRect">
            <a:avLst>
              <a:gd name="adj" fmla="val 726528"/>
            </a:avLst>
          </a:prstGeom>
          <a:solidFill>
            <a:srgbClr val="60646A"/>
          </a:solidFill>
          <a:ln/>
        </p:spPr>
        <p:txBody>
          <a:bodyPr/>
          <a:lstStyle/>
          <a:p>
            <a:endParaRPr lang="en-DE" sz="1200"/>
          </a:p>
        </p:txBody>
      </p:sp>
      <p:sp>
        <p:nvSpPr>
          <p:cNvPr id="38" name="Shape 35"/>
          <p:cNvSpPr/>
          <p:nvPr/>
        </p:nvSpPr>
        <p:spPr>
          <a:xfrm>
            <a:off x="397173" y="5383511"/>
            <a:ext cx="230584" cy="230584"/>
          </a:xfrm>
          <a:prstGeom prst="roundRect">
            <a:avLst>
              <a:gd name="adj" fmla="val 40015"/>
            </a:avLst>
          </a:prstGeom>
          <a:solidFill>
            <a:srgbClr val="282C32"/>
          </a:solidFill>
          <a:ln/>
          <a:effectLst>
            <a:outerShdw blurRad="30480" dist="15240" dir="13500000" algn="bl" rotWithShape="0">
              <a:srgbClr val="FFFFFF">
                <a:alpha val="10000"/>
              </a:srgbClr>
            </a:outerShdw>
          </a:effectLst>
        </p:spPr>
        <p:txBody>
          <a:bodyPr/>
          <a:lstStyle/>
          <a:p>
            <a:endParaRPr lang="en-DE" sz="1200"/>
          </a:p>
        </p:txBody>
      </p:sp>
      <p:sp>
        <p:nvSpPr>
          <p:cNvPr id="39" name="Text 36"/>
          <p:cNvSpPr/>
          <p:nvPr/>
        </p:nvSpPr>
        <p:spPr>
          <a:xfrm>
            <a:off x="472282" y="5417840"/>
            <a:ext cx="80268" cy="161925"/>
          </a:xfrm>
          <a:prstGeom prst="rect">
            <a:avLst/>
          </a:prstGeom>
          <a:noFill/>
          <a:ln/>
        </p:spPr>
        <p:txBody>
          <a:bodyPr wrap="none" lIns="0" tIns="0" rIns="0" bIns="0" rtlCol="0" anchor="t"/>
          <a:lstStyle/>
          <a:p>
            <a:pPr algn="ctr">
              <a:lnSpc>
                <a:spcPts val="1250"/>
              </a:lnSpc>
            </a:pPr>
            <a:r>
              <a:rPr lang="en-US" sz="1200" b="1" dirty="0">
                <a:solidFill>
                  <a:srgbClr val="EEEFF5"/>
                </a:solidFill>
                <a:latin typeface="Barlow" pitchFamily="34" charset="0"/>
                <a:ea typeface="Barlow" pitchFamily="34" charset="-122"/>
                <a:cs typeface="Barlow" pitchFamily="34" charset="-120"/>
              </a:rPr>
              <a:t>7</a:t>
            </a:r>
            <a:endParaRPr lang="en-US" sz="1200" dirty="0"/>
          </a:p>
        </p:txBody>
      </p:sp>
      <p:sp>
        <p:nvSpPr>
          <p:cNvPr id="40" name="Text 37"/>
          <p:cNvSpPr/>
          <p:nvPr/>
        </p:nvSpPr>
        <p:spPr>
          <a:xfrm>
            <a:off x="1076326" y="5370711"/>
            <a:ext cx="1348879" cy="168672"/>
          </a:xfrm>
          <a:prstGeom prst="rect">
            <a:avLst/>
          </a:prstGeom>
          <a:noFill/>
          <a:ln/>
        </p:spPr>
        <p:txBody>
          <a:bodyPr wrap="none" lIns="0" tIns="0" rIns="0" bIns="0" rtlCol="0" anchor="t"/>
          <a:lstStyle/>
          <a:p>
            <a:pPr>
              <a:lnSpc>
                <a:spcPts val="1292"/>
              </a:lnSpc>
            </a:pPr>
            <a:r>
              <a:rPr lang="en-US" sz="1200" b="1" dirty="0">
                <a:solidFill>
                  <a:srgbClr val="EEEFF5"/>
                </a:solidFill>
                <a:latin typeface="Barlow" pitchFamily="34" charset="0"/>
                <a:ea typeface="Barlow" pitchFamily="34" charset="-122"/>
                <a:cs typeface="Barlow" pitchFamily="34" charset="-120"/>
              </a:rPr>
              <a:t>Scale Data: </a:t>
            </a:r>
            <a:endParaRPr lang="en-US" sz="1200" dirty="0"/>
          </a:p>
        </p:txBody>
      </p:sp>
      <p:sp>
        <p:nvSpPr>
          <p:cNvPr id="41" name="Text 38"/>
          <p:cNvSpPr/>
          <p:nvPr/>
        </p:nvSpPr>
        <p:spPr>
          <a:xfrm>
            <a:off x="1076325" y="5600800"/>
            <a:ext cx="10756900" cy="163909"/>
          </a:xfrm>
          <a:prstGeom prst="rect">
            <a:avLst/>
          </a:prstGeom>
          <a:noFill/>
          <a:ln/>
        </p:spPr>
        <p:txBody>
          <a:bodyPr wrap="none" lIns="0" tIns="0" rIns="0" bIns="0" rtlCol="0" anchor="t"/>
          <a:lstStyle/>
          <a:p>
            <a:pPr>
              <a:lnSpc>
                <a:spcPts val="1250"/>
              </a:lnSpc>
            </a:pPr>
            <a:r>
              <a:rPr lang="en-US" sz="1200" dirty="0">
                <a:solidFill>
                  <a:srgbClr val="EEEFF5"/>
                </a:solidFill>
                <a:latin typeface="Montserrat" pitchFamily="34" charset="0"/>
                <a:ea typeface="Montserrat" pitchFamily="34" charset="-122"/>
                <a:cs typeface="Montserrat" pitchFamily="34" charset="-120"/>
              </a:rPr>
              <a:t>Standardize the data using </a:t>
            </a:r>
            <a:r>
              <a:rPr lang="en-US" sz="1200" dirty="0">
                <a:solidFill>
                  <a:srgbClr val="EEEFF5"/>
                </a:solidFill>
                <a:highlight>
                  <a:srgbClr val="01004D"/>
                </a:highlight>
                <a:latin typeface="Consolas" pitchFamily="34" charset="0"/>
                <a:ea typeface="Consolas" pitchFamily="34" charset="-122"/>
                <a:cs typeface="Consolas" pitchFamily="34" charset="-120"/>
              </a:rPr>
              <a:t>StandardScaler()</a:t>
            </a:r>
            <a:r>
              <a:rPr lang="en-US" sz="1200" dirty="0">
                <a:solidFill>
                  <a:srgbClr val="EEEFF5"/>
                </a:solidFill>
                <a:latin typeface="Montserrat" pitchFamily="34" charset="0"/>
                <a:ea typeface="Montserrat" pitchFamily="34" charset="-122"/>
                <a:cs typeface="Montserrat" pitchFamily="34" charset="-120"/>
              </a:rPr>
              <a:t> to normalize sensor readings, ensuring they have a mean of 0 and a standard deviation of 1.</a:t>
            </a:r>
            <a:endParaRPr lang="en-US" sz="1200" dirty="0"/>
          </a:p>
        </p:txBody>
      </p:sp>
      <p:sp>
        <p:nvSpPr>
          <p:cNvPr id="42" name="Shape 39"/>
          <p:cNvSpPr/>
          <p:nvPr/>
        </p:nvSpPr>
        <p:spPr>
          <a:xfrm>
            <a:off x="615057" y="6193929"/>
            <a:ext cx="358775" cy="12700"/>
          </a:xfrm>
          <a:prstGeom prst="roundRect">
            <a:avLst>
              <a:gd name="adj" fmla="val 726528"/>
            </a:avLst>
          </a:prstGeom>
          <a:solidFill>
            <a:srgbClr val="60646A"/>
          </a:solidFill>
          <a:ln/>
        </p:spPr>
        <p:txBody>
          <a:bodyPr/>
          <a:lstStyle/>
          <a:p>
            <a:endParaRPr lang="en-DE" sz="1200"/>
          </a:p>
        </p:txBody>
      </p:sp>
      <p:sp>
        <p:nvSpPr>
          <p:cNvPr id="43" name="Shape 40"/>
          <p:cNvSpPr/>
          <p:nvPr/>
        </p:nvSpPr>
        <p:spPr>
          <a:xfrm>
            <a:off x="397173" y="6084987"/>
            <a:ext cx="230584" cy="230584"/>
          </a:xfrm>
          <a:prstGeom prst="roundRect">
            <a:avLst>
              <a:gd name="adj" fmla="val 40015"/>
            </a:avLst>
          </a:prstGeom>
          <a:solidFill>
            <a:srgbClr val="282C32"/>
          </a:solidFill>
          <a:ln/>
          <a:effectLst>
            <a:outerShdw blurRad="30480" dist="15240" dir="13500000" algn="bl" rotWithShape="0">
              <a:srgbClr val="FFFFFF">
                <a:alpha val="10000"/>
              </a:srgbClr>
            </a:outerShdw>
          </a:effectLst>
        </p:spPr>
        <p:txBody>
          <a:bodyPr/>
          <a:lstStyle/>
          <a:p>
            <a:endParaRPr lang="en-DE" sz="1200"/>
          </a:p>
        </p:txBody>
      </p:sp>
      <p:sp>
        <p:nvSpPr>
          <p:cNvPr id="44" name="Text 41"/>
          <p:cNvSpPr/>
          <p:nvPr/>
        </p:nvSpPr>
        <p:spPr>
          <a:xfrm>
            <a:off x="468610" y="6119317"/>
            <a:ext cx="87610" cy="161925"/>
          </a:xfrm>
          <a:prstGeom prst="rect">
            <a:avLst/>
          </a:prstGeom>
          <a:noFill/>
          <a:ln/>
        </p:spPr>
        <p:txBody>
          <a:bodyPr wrap="none" lIns="0" tIns="0" rIns="0" bIns="0" rtlCol="0" anchor="t"/>
          <a:lstStyle/>
          <a:p>
            <a:pPr algn="ctr">
              <a:lnSpc>
                <a:spcPts val="1250"/>
              </a:lnSpc>
            </a:pPr>
            <a:r>
              <a:rPr lang="en-US" sz="1200" b="1" dirty="0">
                <a:solidFill>
                  <a:srgbClr val="EEEFF5"/>
                </a:solidFill>
                <a:latin typeface="Barlow" pitchFamily="34" charset="0"/>
                <a:ea typeface="Barlow" pitchFamily="34" charset="-122"/>
                <a:cs typeface="Barlow" pitchFamily="34" charset="-120"/>
              </a:rPr>
              <a:t>8</a:t>
            </a:r>
            <a:endParaRPr lang="en-US" sz="1200" dirty="0"/>
          </a:p>
        </p:txBody>
      </p:sp>
      <p:sp>
        <p:nvSpPr>
          <p:cNvPr id="45" name="Text 42"/>
          <p:cNvSpPr/>
          <p:nvPr/>
        </p:nvSpPr>
        <p:spPr>
          <a:xfrm>
            <a:off x="1076326" y="6072187"/>
            <a:ext cx="1348879" cy="168672"/>
          </a:xfrm>
          <a:prstGeom prst="rect">
            <a:avLst/>
          </a:prstGeom>
          <a:noFill/>
          <a:ln/>
        </p:spPr>
        <p:txBody>
          <a:bodyPr wrap="none" lIns="0" tIns="0" rIns="0" bIns="0" rtlCol="0" anchor="t"/>
          <a:lstStyle/>
          <a:p>
            <a:pPr>
              <a:lnSpc>
                <a:spcPts val="1292"/>
              </a:lnSpc>
            </a:pPr>
            <a:r>
              <a:rPr lang="en-US" sz="1200" b="1" dirty="0">
                <a:solidFill>
                  <a:srgbClr val="EEEFF5"/>
                </a:solidFill>
                <a:latin typeface="Barlow" pitchFamily="34" charset="0"/>
                <a:ea typeface="Barlow" pitchFamily="34" charset="-122"/>
                <a:cs typeface="Barlow" pitchFamily="34" charset="-120"/>
              </a:rPr>
              <a:t>Encode Labels: </a:t>
            </a:r>
            <a:endParaRPr lang="en-US" sz="1200" dirty="0"/>
          </a:p>
        </p:txBody>
      </p:sp>
      <p:sp>
        <p:nvSpPr>
          <p:cNvPr id="46" name="Text 43"/>
          <p:cNvSpPr/>
          <p:nvPr/>
        </p:nvSpPr>
        <p:spPr>
          <a:xfrm>
            <a:off x="1076325" y="6302276"/>
            <a:ext cx="10756900" cy="163909"/>
          </a:xfrm>
          <a:prstGeom prst="rect">
            <a:avLst/>
          </a:prstGeom>
          <a:noFill/>
          <a:ln/>
        </p:spPr>
        <p:txBody>
          <a:bodyPr wrap="none" lIns="0" tIns="0" rIns="0" bIns="0" rtlCol="0" anchor="t"/>
          <a:lstStyle/>
          <a:p>
            <a:pPr>
              <a:lnSpc>
                <a:spcPts val="1250"/>
              </a:lnSpc>
            </a:pPr>
            <a:r>
              <a:rPr lang="en-US" sz="1200" dirty="0">
                <a:solidFill>
                  <a:srgbClr val="EEEFF5"/>
                </a:solidFill>
                <a:latin typeface="Montserrat" pitchFamily="34" charset="0"/>
                <a:ea typeface="Montserrat" pitchFamily="34" charset="-122"/>
                <a:cs typeface="Montserrat" pitchFamily="34" charset="-120"/>
              </a:rPr>
              <a:t>Convert recipe names (e.g., "Brownie", "Pizza") into numeric labels (e.g., 0 for Brownie, 1 for Pizza) using </a:t>
            </a:r>
            <a:r>
              <a:rPr lang="en-US" sz="1200" dirty="0">
                <a:solidFill>
                  <a:srgbClr val="EEEFF5"/>
                </a:solidFill>
                <a:highlight>
                  <a:srgbClr val="01004D"/>
                </a:highlight>
                <a:latin typeface="Consolas" pitchFamily="34" charset="0"/>
                <a:ea typeface="Consolas" pitchFamily="34" charset="-122"/>
                <a:cs typeface="Consolas" pitchFamily="34" charset="-120"/>
              </a:rPr>
              <a:t>LabelEncoder()</a:t>
            </a:r>
            <a:r>
              <a:rPr lang="en-US" sz="1200" dirty="0">
                <a:solidFill>
                  <a:srgbClr val="EEEFF5"/>
                </a:solidFill>
                <a:latin typeface="Montserrat" pitchFamily="34" charset="0"/>
                <a:ea typeface="Montserrat" pitchFamily="34" charset="-122"/>
                <a:cs typeface="Montserrat" pitchFamily="34" charset="-120"/>
              </a:rPr>
              <a:t>.</a:t>
            </a:r>
            <a:endParaRPr lang="en-US"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06267" y="108453"/>
            <a:ext cx="3979466" cy="486370"/>
          </a:xfrm>
          <a:prstGeom prst="rect">
            <a:avLst/>
          </a:prstGeom>
          <a:noFill/>
          <a:ln/>
        </p:spPr>
        <p:txBody>
          <a:bodyPr wrap="none" lIns="0" tIns="0" rIns="0" bIns="0" rtlCol="0" anchor="t"/>
          <a:lstStyle/>
          <a:p>
            <a:pPr algn="ctr">
              <a:lnSpc>
                <a:spcPts val="3792"/>
              </a:lnSpc>
            </a:pPr>
            <a:r>
              <a:rPr lang="en-US" sz="3600" b="1" dirty="0">
                <a:solidFill>
                  <a:srgbClr val="9998FF"/>
                </a:solidFill>
                <a:latin typeface="Barlow" pitchFamily="34" charset="0"/>
                <a:ea typeface="Barlow" pitchFamily="34" charset="-122"/>
                <a:cs typeface="Barlow" pitchFamily="34" charset="-120"/>
              </a:rPr>
              <a:t>Training the RNN Model</a:t>
            </a:r>
            <a:endParaRPr lang="en-US" sz="3600" dirty="0"/>
          </a:p>
        </p:txBody>
      </p:sp>
      <p:sp>
        <p:nvSpPr>
          <p:cNvPr id="3" name="Text 1"/>
          <p:cNvSpPr/>
          <p:nvPr/>
        </p:nvSpPr>
        <p:spPr>
          <a:xfrm>
            <a:off x="523875" y="635748"/>
            <a:ext cx="11156950" cy="473273"/>
          </a:xfrm>
          <a:prstGeom prst="rect">
            <a:avLst/>
          </a:prstGeom>
          <a:noFill/>
          <a:ln/>
        </p:spPr>
        <p:txBody>
          <a:bodyPr wrap="square" lIns="0" tIns="0" rIns="0" bIns="0" rtlCol="0" anchor="t"/>
          <a:lstStyle/>
          <a:p>
            <a:pPr>
              <a:lnSpc>
                <a:spcPts val="1833"/>
              </a:lnSpc>
            </a:pPr>
            <a:r>
              <a:rPr lang="en-US" sz="1400" dirty="0">
                <a:solidFill>
                  <a:srgbClr val="EEEFF5"/>
                </a:solidFill>
                <a:latin typeface="Montserrat" pitchFamily="34" charset="0"/>
                <a:ea typeface="Montserrat" pitchFamily="34" charset="-122"/>
                <a:cs typeface="Montserrat" pitchFamily="34" charset="-120"/>
              </a:rPr>
              <a:t>The RNN model was trained using a large portion of the dataset, allowing it to learn the patterns and relationships between sensor readings and kitchen activities.</a:t>
            </a:r>
            <a:endParaRPr lang="en-US" sz="1400" dirty="0"/>
          </a:p>
        </p:txBody>
      </p:sp>
      <p:sp>
        <p:nvSpPr>
          <p:cNvPr id="4" name="Shape 2"/>
          <p:cNvSpPr/>
          <p:nvPr/>
        </p:nvSpPr>
        <p:spPr>
          <a:xfrm>
            <a:off x="251951" y="1248888"/>
            <a:ext cx="11763068" cy="5025724"/>
          </a:xfrm>
          <a:prstGeom prst="roundRect">
            <a:avLst>
              <a:gd name="adj" fmla="val 3317"/>
            </a:avLst>
          </a:prstGeom>
          <a:noFill/>
          <a:ln w="7620">
            <a:solidFill>
              <a:srgbClr val="FFFFFF">
                <a:alpha val="24000"/>
              </a:srgbClr>
            </a:solidFill>
            <a:prstDash val="solid"/>
          </a:ln>
        </p:spPr>
        <p:txBody>
          <a:bodyPr/>
          <a:lstStyle/>
          <a:p>
            <a:endParaRPr lang="en-DE" sz="1500"/>
          </a:p>
        </p:txBody>
      </p:sp>
      <p:sp>
        <p:nvSpPr>
          <p:cNvPr id="5" name="Shape 3"/>
          <p:cNvSpPr/>
          <p:nvPr/>
        </p:nvSpPr>
        <p:spPr>
          <a:xfrm>
            <a:off x="297733" y="1359565"/>
            <a:ext cx="11517158" cy="519308"/>
          </a:xfrm>
          <a:prstGeom prst="rect">
            <a:avLst/>
          </a:prstGeom>
          <a:solidFill>
            <a:srgbClr val="FFFFFF">
              <a:alpha val="4000"/>
            </a:srgbClr>
          </a:solidFill>
          <a:ln/>
        </p:spPr>
        <p:txBody>
          <a:bodyPr/>
          <a:lstStyle/>
          <a:p>
            <a:endParaRPr lang="en-DE" sz="1500"/>
          </a:p>
        </p:txBody>
      </p:sp>
      <p:sp>
        <p:nvSpPr>
          <p:cNvPr id="6" name="Text 4"/>
          <p:cNvSpPr/>
          <p:nvPr/>
        </p:nvSpPr>
        <p:spPr>
          <a:xfrm>
            <a:off x="576935" y="1454616"/>
            <a:ext cx="1945878" cy="243185"/>
          </a:xfrm>
          <a:prstGeom prst="rect">
            <a:avLst/>
          </a:prstGeom>
          <a:noFill/>
          <a:ln/>
        </p:spPr>
        <p:txBody>
          <a:bodyPr wrap="none" lIns="0" tIns="0" rIns="0" bIns="0" rtlCol="0" anchor="t"/>
          <a:lstStyle/>
          <a:p>
            <a:pPr algn="ctr">
              <a:lnSpc>
                <a:spcPts val="1875"/>
              </a:lnSpc>
            </a:pPr>
            <a:r>
              <a:rPr lang="en-US" b="1" dirty="0">
                <a:solidFill>
                  <a:srgbClr val="9998FF"/>
                </a:solidFill>
                <a:latin typeface="Barlow" pitchFamily="34" charset="0"/>
                <a:ea typeface="Barlow" pitchFamily="34" charset="-122"/>
                <a:cs typeface="Barlow" pitchFamily="34" charset="-120"/>
              </a:rPr>
              <a:t>Training Data</a:t>
            </a:r>
            <a:endParaRPr lang="en-US" dirty="0"/>
          </a:p>
        </p:txBody>
      </p:sp>
      <p:sp>
        <p:nvSpPr>
          <p:cNvPr id="7" name="Text 5"/>
          <p:cNvSpPr/>
          <p:nvPr/>
        </p:nvSpPr>
        <p:spPr>
          <a:xfrm>
            <a:off x="2956200" y="1375642"/>
            <a:ext cx="8658865" cy="478104"/>
          </a:xfrm>
          <a:prstGeom prst="rect">
            <a:avLst/>
          </a:prstGeom>
          <a:noFill/>
          <a:ln/>
        </p:spPr>
        <p:txBody>
          <a:bodyPr wrap="none" lIns="0" tIns="0" rIns="0" bIns="0" rtlCol="0" anchor="t"/>
          <a:lstStyle/>
          <a:p>
            <a:pPr algn="just">
              <a:lnSpc>
                <a:spcPts val="1833"/>
              </a:lnSpc>
            </a:pPr>
            <a:r>
              <a:rPr lang="en-US" sz="1400" dirty="0">
                <a:solidFill>
                  <a:srgbClr val="EEEFF5"/>
                </a:solidFill>
                <a:latin typeface="Montserrat" pitchFamily="34" charset="0"/>
                <a:ea typeface="Montserrat" pitchFamily="34" charset="-122"/>
                <a:cs typeface="Montserrat" pitchFamily="34" charset="-120"/>
              </a:rPr>
              <a:t>Most of the dataset was used for training, allowing the model to learn the complex </a:t>
            </a:r>
            <a:endParaRPr lang="en-DE" sz="1400" dirty="0">
              <a:solidFill>
                <a:srgbClr val="EEEFF5"/>
              </a:solidFill>
              <a:latin typeface="Montserrat" pitchFamily="34" charset="0"/>
              <a:ea typeface="Montserrat" pitchFamily="34" charset="-122"/>
              <a:cs typeface="Montserrat" pitchFamily="34" charset="-120"/>
            </a:endParaRPr>
          </a:p>
          <a:p>
            <a:pPr>
              <a:lnSpc>
                <a:spcPts val="1833"/>
              </a:lnSpc>
            </a:pPr>
            <a:r>
              <a:rPr lang="en-US" sz="1400" dirty="0">
                <a:solidFill>
                  <a:srgbClr val="EEEFF5"/>
                </a:solidFill>
                <a:latin typeface="Montserrat" pitchFamily="34" charset="0"/>
                <a:ea typeface="Montserrat" pitchFamily="34" charset="-122"/>
                <a:cs typeface="Montserrat" pitchFamily="34" charset="-120"/>
              </a:rPr>
              <a:t>patterns in the data.</a:t>
            </a:r>
            <a:endParaRPr lang="en-US" sz="1400" dirty="0"/>
          </a:p>
        </p:txBody>
      </p:sp>
      <p:sp>
        <p:nvSpPr>
          <p:cNvPr id="8" name="Shape 6"/>
          <p:cNvSpPr/>
          <p:nvPr/>
        </p:nvSpPr>
        <p:spPr>
          <a:xfrm>
            <a:off x="297732" y="1971367"/>
            <a:ext cx="11717285" cy="433288"/>
          </a:xfrm>
          <a:prstGeom prst="rect">
            <a:avLst/>
          </a:prstGeom>
          <a:solidFill>
            <a:srgbClr val="000000">
              <a:alpha val="4000"/>
            </a:srgbClr>
          </a:solidFill>
          <a:ln/>
        </p:spPr>
        <p:txBody>
          <a:bodyPr/>
          <a:lstStyle/>
          <a:p>
            <a:endParaRPr lang="en-DE" sz="1500"/>
          </a:p>
        </p:txBody>
      </p:sp>
      <p:sp>
        <p:nvSpPr>
          <p:cNvPr id="9" name="Text 7"/>
          <p:cNvSpPr/>
          <p:nvPr/>
        </p:nvSpPr>
        <p:spPr>
          <a:xfrm>
            <a:off x="520760" y="2136038"/>
            <a:ext cx="2166633" cy="243185"/>
          </a:xfrm>
          <a:prstGeom prst="rect">
            <a:avLst/>
          </a:prstGeom>
          <a:noFill/>
          <a:ln/>
        </p:spPr>
        <p:txBody>
          <a:bodyPr wrap="none" lIns="0" tIns="0" rIns="0" bIns="0" rtlCol="0" anchor="t"/>
          <a:lstStyle/>
          <a:p>
            <a:pPr algn="ctr">
              <a:lnSpc>
                <a:spcPts val="1875"/>
              </a:lnSpc>
            </a:pPr>
            <a:r>
              <a:rPr lang="en-US" b="1" dirty="0">
                <a:solidFill>
                  <a:srgbClr val="9998FF"/>
                </a:solidFill>
                <a:latin typeface="Barlow" pitchFamily="34" charset="0"/>
                <a:ea typeface="Barlow" pitchFamily="34" charset="-122"/>
                <a:cs typeface="Barlow" pitchFamily="34" charset="-120"/>
              </a:rPr>
              <a:t>Validation/Testing  Data</a:t>
            </a:r>
            <a:endParaRPr lang="en-US" dirty="0"/>
          </a:p>
        </p:txBody>
      </p:sp>
      <p:sp>
        <p:nvSpPr>
          <p:cNvPr id="10" name="Text 8"/>
          <p:cNvSpPr/>
          <p:nvPr/>
        </p:nvSpPr>
        <p:spPr>
          <a:xfrm>
            <a:off x="2956201" y="2066418"/>
            <a:ext cx="8766682" cy="433288"/>
          </a:xfrm>
          <a:prstGeom prst="rect">
            <a:avLst/>
          </a:prstGeom>
          <a:noFill/>
          <a:ln/>
        </p:spPr>
        <p:txBody>
          <a:bodyPr wrap="none" lIns="0" tIns="0" rIns="0" bIns="0" rtlCol="0" anchor="t"/>
          <a:lstStyle/>
          <a:p>
            <a:pPr>
              <a:lnSpc>
                <a:spcPts val="1833"/>
              </a:lnSpc>
            </a:pPr>
            <a:r>
              <a:rPr lang="en-US" sz="1400" dirty="0">
                <a:solidFill>
                  <a:srgbClr val="EEEFF5"/>
                </a:solidFill>
                <a:latin typeface="Montserrat" pitchFamily="34" charset="0"/>
                <a:ea typeface="Montserrat" pitchFamily="34" charset="-122"/>
                <a:cs typeface="Montserrat" pitchFamily="34" charset="-120"/>
              </a:rPr>
              <a:t>A separate portion of the dataset was used for validation, monitoring the model's performance</a:t>
            </a:r>
            <a:endParaRPr lang="en-DE" sz="1400" dirty="0">
              <a:solidFill>
                <a:srgbClr val="EEEFF5"/>
              </a:solidFill>
              <a:latin typeface="Montserrat" pitchFamily="34" charset="0"/>
              <a:ea typeface="Montserrat" pitchFamily="34" charset="-122"/>
              <a:cs typeface="Montserrat" pitchFamily="34" charset="-120"/>
            </a:endParaRPr>
          </a:p>
          <a:p>
            <a:pPr>
              <a:lnSpc>
                <a:spcPts val="1833"/>
              </a:lnSpc>
            </a:pPr>
            <a:r>
              <a:rPr lang="en-US" sz="1400" dirty="0">
                <a:solidFill>
                  <a:srgbClr val="EEEFF5"/>
                </a:solidFill>
                <a:latin typeface="Montserrat" pitchFamily="34" charset="0"/>
                <a:ea typeface="Montserrat" pitchFamily="34" charset="-122"/>
                <a:cs typeface="Montserrat" pitchFamily="34" charset="-120"/>
              </a:rPr>
              <a:t> during training.</a:t>
            </a:r>
            <a:endParaRPr lang="en-US" sz="1400" dirty="0"/>
          </a:p>
        </p:txBody>
      </p:sp>
      <p:sp>
        <p:nvSpPr>
          <p:cNvPr id="11" name="Shape 9"/>
          <p:cNvSpPr/>
          <p:nvPr/>
        </p:nvSpPr>
        <p:spPr>
          <a:xfrm>
            <a:off x="297732" y="2621492"/>
            <a:ext cx="11717286" cy="663377"/>
          </a:xfrm>
          <a:prstGeom prst="rect">
            <a:avLst/>
          </a:prstGeom>
          <a:solidFill>
            <a:srgbClr val="FFFFFF">
              <a:alpha val="4000"/>
            </a:srgbClr>
          </a:solidFill>
          <a:ln/>
        </p:spPr>
        <p:txBody>
          <a:bodyPr/>
          <a:lstStyle/>
          <a:p>
            <a:endParaRPr lang="en-DE" sz="1500"/>
          </a:p>
        </p:txBody>
      </p:sp>
      <p:sp>
        <p:nvSpPr>
          <p:cNvPr id="12" name="Text 10"/>
          <p:cNvSpPr/>
          <p:nvPr/>
        </p:nvSpPr>
        <p:spPr>
          <a:xfrm>
            <a:off x="534226" y="2849364"/>
            <a:ext cx="2045935" cy="243185"/>
          </a:xfrm>
          <a:prstGeom prst="rect">
            <a:avLst/>
          </a:prstGeom>
          <a:noFill/>
          <a:ln/>
        </p:spPr>
        <p:txBody>
          <a:bodyPr wrap="none" lIns="0" tIns="0" rIns="0" bIns="0" rtlCol="0" anchor="t"/>
          <a:lstStyle/>
          <a:p>
            <a:pPr algn="ctr">
              <a:lnSpc>
                <a:spcPts val="1875"/>
              </a:lnSpc>
            </a:pPr>
            <a:r>
              <a:rPr lang="en-US" b="1" dirty="0">
                <a:solidFill>
                  <a:srgbClr val="9998FF"/>
                </a:solidFill>
                <a:latin typeface="Barlow" pitchFamily="34" charset="0"/>
                <a:ea typeface="Barlow" pitchFamily="34" charset="-122"/>
                <a:cs typeface="Barlow" pitchFamily="34" charset="-120"/>
              </a:rPr>
              <a:t>Epochs</a:t>
            </a:r>
            <a:endParaRPr lang="en-US" dirty="0"/>
          </a:p>
        </p:txBody>
      </p:sp>
      <p:sp>
        <p:nvSpPr>
          <p:cNvPr id="13" name="Text 11"/>
          <p:cNvSpPr/>
          <p:nvPr/>
        </p:nvSpPr>
        <p:spPr>
          <a:xfrm>
            <a:off x="2956199" y="2716543"/>
            <a:ext cx="8766683" cy="473273"/>
          </a:xfrm>
          <a:prstGeom prst="rect">
            <a:avLst/>
          </a:prstGeom>
          <a:noFill/>
          <a:ln/>
        </p:spPr>
        <p:txBody>
          <a:bodyPr wrap="square" lIns="0" tIns="0" rIns="0" bIns="0" rtlCol="0" anchor="t"/>
          <a:lstStyle/>
          <a:p>
            <a:pPr algn="just">
              <a:lnSpc>
                <a:spcPts val="1833"/>
              </a:lnSpc>
            </a:pPr>
            <a:r>
              <a:rPr lang="en-US" sz="1400" dirty="0">
                <a:solidFill>
                  <a:srgbClr val="EEEFF5"/>
                </a:solidFill>
                <a:latin typeface="Montserrat" pitchFamily="34" charset="0"/>
                <a:ea typeface="Montserrat" pitchFamily="34" charset="-122"/>
                <a:cs typeface="Montserrat" pitchFamily="34" charset="-120"/>
              </a:rPr>
              <a:t>The model was trained for multiple epochs, iterating over the training data multiple times to optimize its performance.</a:t>
            </a:r>
            <a:endParaRPr lang="en-US" sz="1400" dirty="0"/>
          </a:p>
        </p:txBody>
      </p:sp>
      <p:sp>
        <p:nvSpPr>
          <p:cNvPr id="14" name="Shape 12"/>
          <p:cNvSpPr/>
          <p:nvPr/>
        </p:nvSpPr>
        <p:spPr>
          <a:xfrm>
            <a:off x="251951" y="3341796"/>
            <a:ext cx="11144250" cy="433288"/>
          </a:xfrm>
          <a:prstGeom prst="rect">
            <a:avLst/>
          </a:prstGeom>
          <a:solidFill>
            <a:srgbClr val="000000">
              <a:alpha val="4000"/>
            </a:srgbClr>
          </a:solidFill>
          <a:ln/>
        </p:spPr>
        <p:txBody>
          <a:bodyPr/>
          <a:lstStyle/>
          <a:p>
            <a:endParaRPr lang="en-DE" sz="1500"/>
          </a:p>
        </p:txBody>
      </p:sp>
      <p:sp>
        <p:nvSpPr>
          <p:cNvPr id="15" name="Text 13"/>
          <p:cNvSpPr/>
          <p:nvPr/>
        </p:nvSpPr>
        <p:spPr>
          <a:xfrm>
            <a:off x="576886" y="3536476"/>
            <a:ext cx="1945878" cy="243185"/>
          </a:xfrm>
          <a:prstGeom prst="rect">
            <a:avLst/>
          </a:prstGeom>
          <a:noFill/>
          <a:ln/>
        </p:spPr>
        <p:txBody>
          <a:bodyPr wrap="none" lIns="0" tIns="0" rIns="0" bIns="0" rtlCol="0" anchor="t"/>
          <a:lstStyle/>
          <a:p>
            <a:pPr algn="ctr">
              <a:lnSpc>
                <a:spcPts val="1875"/>
              </a:lnSpc>
            </a:pPr>
            <a:r>
              <a:rPr lang="en-US" b="1" dirty="0">
                <a:solidFill>
                  <a:srgbClr val="9998FF"/>
                </a:solidFill>
                <a:latin typeface="Barlow" pitchFamily="34" charset="0"/>
                <a:ea typeface="Barlow" pitchFamily="34" charset="-122"/>
                <a:cs typeface="Barlow" pitchFamily="34" charset="-120"/>
              </a:rPr>
              <a:t>Loss Function</a:t>
            </a:r>
            <a:endParaRPr lang="en-US" dirty="0"/>
          </a:p>
        </p:txBody>
      </p:sp>
      <p:sp>
        <p:nvSpPr>
          <p:cNvPr id="16" name="Text 14"/>
          <p:cNvSpPr/>
          <p:nvPr/>
        </p:nvSpPr>
        <p:spPr>
          <a:xfrm>
            <a:off x="2910418" y="3436848"/>
            <a:ext cx="8337947" cy="516750"/>
          </a:xfrm>
          <a:prstGeom prst="rect">
            <a:avLst/>
          </a:prstGeom>
          <a:noFill/>
          <a:ln/>
        </p:spPr>
        <p:txBody>
          <a:bodyPr wrap="none" lIns="0" tIns="0" rIns="0" bIns="0" rtlCol="0" anchor="t"/>
          <a:lstStyle/>
          <a:p>
            <a:pPr>
              <a:lnSpc>
                <a:spcPts val="1833"/>
              </a:lnSpc>
            </a:pPr>
            <a:r>
              <a:rPr lang="en-US" sz="1400" dirty="0">
                <a:solidFill>
                  <a:srgbClr val="EEEFF5"/>
                </a:solidFill>
                <a:latin typeface="Montserrat" pitchFamily="34" charset="0"/>
                <a:ea typeface="Montserrat" pitchFamily="34" charset="-122"/>
                <a:cs typeface="Montserrat" pitchFamily="34" charset="-120"/>
              </a:rPr>
              <a:t>A loss function was used to measure the model's error, guiding the training process towards </a:t>
            </a:r>
            <a:endParaRPr lang="en-DE" sz="1400" dirty="0">
              <a:solidFill>
                <a:srgbClr val="EEEFF5"/>
              </a:solidFill>
              <a:latin typeface="Montserrat" pitchFamily="34" charset="0"/>
              <a:ea typeface="Montserrat" pitchFamily="34" charset="-122"/>
              <a:cs typeface="Montserrat" pitchFamily="34" charset="-120"/>
            </a:endParaRPr>
          </a:p>
          <a:p>
            <a:pPr algn="just">
              <a:lnSpc>
                <a:spcPts val="1833"/>
              </a:lnSpc>
            </a:pPr>
            <a:r>
              <a:rPr lang="en-US" sz="1400" dirty="0">
                <a:solidFill>
                  <a:srgbClr val="EEEFF5"/>
                </a:solidFill>
                <a:latin typeface="Montserrat" pitchFamily="34" charset="0"/>
                <a:ea typeface="Montserrat" pitchFamily="34" charset="-122"/>
                <a:cs typeface="Montserrat" pitchFamily="34" charset="-120"/>
              </a:rPr>
              <a:t>minimizing errors.</a:t>
            </a:r>
            <a:endParaRPr lang="en-US" sz="1400" dirty="0"/>
          </a:p>
        </p:txBody>
      </p:sp>
      <p:sp>
        <p:nvSpPr>
          <p:cNvPr id="17" name="Shape 15"/>
          <p:cNvSpPr/>
          <p:nvPr/>
        </p:nvSpPr>
        <p:spPr>
          <a:xfrm>
            <a:off x="297733" y="4046092"/>
            <a:ext cx="11642316" cy="900013"/>
          </a:xfrm>
          <a:prstGeom prst="rect">
            <a:avLst/>
          </a:prstGeom>
          <a:solidFill>
            <a:srgbClr val="FFFFFF">
              <a:alpha val="4000"/>
            </a:srgbClr>
          </a:solidFill>
          <a:ln/>
        </p:spPr>
        <p:txBody>
          <a:bodyPr/>
          <a:lstStyle/>
          <a:p>
            <a:endParaRPr lang="en-DE" sz="1500"/>
          </a:p>
        </p:txBody>
      </p:sp>
      <p:sp>
        <p:nvSpPr>
          <p:cNvPr id="18" name="Text 16"/>
          <p:cNvSpPr/>
          <p:nvPr/>
        </p:nvSpPr>
        <p:spPr>
          <a:xfrm>
            <a:off x="533403" y="4369612"/>
            <a:ext cx="2032844" cy="243185"/>
          </a:xfrm>
          <a:prstGeom prst="rect">
            <a:avLst/>
          </a:prstGeom>
          <a:noFill/>
          <a:ln/>
        </p:spPr>
        <p:txBody>
          <a:bodyPr wrap="none" lIns="0" tIns="0" rIns="0" bIns="0" rtlCol="0" anchor="t"/>
          <a:lstStyle/>
          <a:p>
            <a:pPr algn="ctr">
              <a:lnSpc>
                <a:spcPts val="1875"/>
              </a:lnSpc>
            </a:pPr>
            <a:r>
              <a:rPr lang="en-US" b="1" dirty="0">
                <a:solidFill>
                  <a:srgbClr val="9998FF"/>
                </a:solidFill>
                <a:latin typeface="Barlow" pitchFamily="34" charset="0"/>
                <a:ea typeface="Barlow" pitchFamily="34" charset="-122"/>
                <a:cs typeface="Barlow" pitchFamily="34" charset="-120"/>
              </a:rPr>
              <a:t>Optimizers</a:t>
            </a:r>
            <a:endParaRPr lang="en-US" dirty="0"/>
          </a:p>
        </p:txBody>
      </p:sp>
      <p:sp>
        <p:nvSpPr>
          <p:cNvPr id="19" name="Text 17"/>
          <p:cNvSpPr/>
          <p:nvPr/>
        </p:nvSpPr>
        <p:spPr>
          <a:xfrm>
            <a:off x="2956199" y="4141143"/>
            <a:ext cx="8983849" cy="709910"/>
          </a:xfrm>
          <a:prstGeom prst="rect">
            <a:avLst/>
          </a:prstGeom>
          <a:noFill/>
          <a:ln/>
        </p:spPr>
        <p:txBody>
          <a:bodyPr wrap="square" lIns="0" tIns="0" rIns="0" bIns="0" rtlCol="0" anchor="t"/>
          <a:lstStyle/>
          <a:p>
            <a:pPr algn="just">
              <a:lnSpc>
                <a:spcPts val="1833"/>
              </a:lnSpc>
            </a:pPr>
            <a:r>
              <a:rPr lang="en-US" sz="1400" dirty="0">
                <a:solidFill>
                  <a:srgbClr val="EEEFF5"/>
                </a:solidFill>
                <a:latin typeface="Montserrat" pitchFamily="34" charset="0"/>
                <a:ea typeface="Montserrat" pitchFamily="34" charset="-122"/>
                <a:cs typeface="Montserrat" pitchFamily="34" charset="-120"/>
              </a:rPr>
              <a:t>Various optimizers, such as Adam or RMS_prop, were used to update the model's parameters and minimize the loss function during training. These optimizers adjust the weights and biases of the network in order to optimize the performance of the model.</a:t>
            </a:r>
            <a:endParaRPr lang="en-US" sz="1400" dirty="0"/>
          </a:p>
        </p:txBody>
      </p:sp>
      <p:sp>
        <p:nvSpPr>
          <p:cNvPr id="20" name="Shape 18"/>
          <p:cNvSpPr/>
          <p:nvPr/>
        </p:nvSpPr>
        <p:spPr>
          <a:xfrm>
            <a:off x="297732" y="5069617"/>
            <a:ext cx="11144250" cy="1156690"/>
          </a:xfrm>
          <a:prstGeom prst="rect">
            <a:avLst/>
          </a:prstGeom>
          <a:solidFill>
            <a:srgbClr val="000000">
              <a:alpha val="4000"/>
            </a:srgbClr>
          </a:solidFill>
          <a:ln/>
        </p:spPr>
        <p:txBody>
          <a:bodyPr/>
          <a:lstStyle/>
          <a:p>
            <a:endParaRPr lang="en-DE" sz="1500"/>
          </a:p>
        </p:txBody>
      </p:sp>
      <p:sp>
        <p:nvSpPr>
          <p:cNvPr id="21" name="Text 19"/>
          <p:cNvSpPr/>
          <p:nvPr/>
        </p:nvSpPr>
        <p:spPr>
          <a:xfrm>
            <a:off x="583235" y="5381311"/>
            <a:ext cx="1945878" cy="243185"/>
          </a:xfrm>
          <a:prstGeom prst="rect">
            <a:avLst/>
          </a:prstGeom>
          <a:noFill/>
          <a:ln/>
        </p:spPr>
        <p:txBody>
          <a:bodyPr wrap="none" lIns="0" tIns="0" rIns="0" bIns="0" rtlCol="0" anchor="t"/>
          <a:lstStyle/>
          <a:p>
            <a:pPr algn="ctr">
              <a:lnSpc>
                <a:spcPts val="1875"/>
              </a:lnSpc>
            </a:pPr>
            <a:r>
              <a:rPr lang="en-US" b="1" dirty="0">
                <a:solidFill>
                  <a:srgbClr val="9998FF"/>
                </a:solidFill>
                <a:latin typeface="Barlow" pitchFamily="34" charset="0"/>
                <a:ea typeface="Barlow" pitchFamily="34" charset="-122"/>
                <a:cs typeface="Barlow" pitchFamily="34" charset="-120"/>
              </a:rPr>
              <a:t>Batch Size</a:t>
            </a:r>
            <a:endParaRPr lang="en-US" dirty="0"/>
          </a:p>
        </p:txBody>
      </p:sp>
      <p:sp>
        <p:nvSpPr>
          <p:cNvPr id="22" name="Text 20"/>
          <p:cNvSpPr/>
          <p:nvPr/>
        </p:nvSpPr>
        <p:spPr>
          <a:xfrm>
            <a:off x="2956199" y="5140792"/>
            <a:ext cx="8858692" cy="1156691"/>
          </a:xfrm>
          <a:prstGeom prst="rect">
            <a:avLst/>
          </a:prstGeom>
          <a:noFill/>
          <a:ln/>
        </p:spPr>
        <p:txBody>
          <a:bodyPr wrap="square" lIns="0" tIns="0" rIns="0" bIns="0" rtlCol="0" anchor="t"/>
          <a:lstStyle/>
          <a:p>
            <a:pPr algn="just">
              <a:lnSpc>
                <a:spcPts val="1833"/>
              </a:lnSpc>
            </a:pPr>
            <a:r>
              <a:rPr lang="en-US" sz="1400" dirty="0">
                <a:solidFill>
                  <a:srgbClr val="EEEFF5"/>
                </a:solidFill>
                <a:latin typeface="Montserrat" pitchFamily="34" charset="0"/>
                <a:ea typeface="Montserrat" pitchFamily="34" charset="-122"/>
                <a:cs typeface="Montserrat" pitchFamily="34" charset="-120"/>
              </a:rPr>
              <a:t>The training data was divided into batches of a specific size. This allowed for efficient computation during training, as the model updated its parameters based on the gradients computed from each batch. Typical batch sizes used in RNN training range from 32 to 128, depending on the available computational resources and the complexity of the dataset.</a:t>
            </a:r>
            <a:endParaRPr lang="en-US" sz="1400" dirty="0"/>
          </a:p>
        </p:txBody>
      </p:sp>
      <p:pic>
        <p:nvPicPr>
          <p:cNvPr id="23" name="Image 0" descr="preencoded.png">
            <a:extLst>
              <a:ext uri="{FF2B5EF4-FFF2-40B4-BE49-F238E27FC236}">
                <a16:creationId xmlns:a16="http://schemas.microsoft.com/office/drawing/2014/main" id="{EB6D2ED6-EE77-108F-EFCA-4D79E23FADCD}"/>
              </a:ext>
            </a:extLst>
          </p:cNvPr>
          <p:cNvPicPr>
            <a:picLocks noChangeAspect="1"/>
          </p:cNvPicPr>
          <p:nvPr/>
        </p:nvPicPr>
        <p:blipFill>
          <a:blip r:embed="rId3"/>
          <a:stretch>
            <a:fillRect/>
          </a:stretch>
        </p:blipFill>
        <p:spPr>
          <a:xfrm>
            <a:off x="1" y="6489290"/>
            <a:ext cx="12191999" cy="3687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907506" y="320424"/>
            <a:ext cx="6394351" cy="593923"/>
          </a:xfrm>
          <a:prstGeom prst="rect">
            <a:avLst/>
          </a:prstGeom>
          <a:noFill/>
          <a:ln/>
        </p:spPr>
        <p:txBody>
          <a:bodyPr wrap="none" lIns="0" tIns="0" rIns="0" bIns="0" rtlCol="0" anchor="t"/>
          <a:lstStyle/>
          <a:p>
            <a:pPr algn="ctr">
              <a:lnSpc>
                <a:spcPts val="4666"/>
              </a:lnSpc>
            </a:pPr>
            <a:r>
              <a:rPr lang="en-US" sz="4000" b="1" dirty="0">
                <a:solidFill>
                  <a:srgbClr val="9998FF"/>
                </a:solidFill>
                <a:latin typeface="Barlow" pitchFamily="34" charset="0"/>
                <a:ea typeface="Barlow" pitchFamily="34" charset="-122"/>
                <a:cs typeface="Barlow" pitchFamily="34" charset="-120"/>
              </a:rPr>
              <a:t>Evaluating Model Performance</a:t>
            </a:r>
            <a:endParaRPr lang="en-US" sz="4000" dirty="0"/>
          </a:p>
        </p:txBody>
      </p:sp>
      <p:sp>
        <p:nvSpPr>
          <p:cNvPr id="3" name="Text 1"/>
          <p:cNvSpPr/>
          <p:nvPr/>
        </p:nvSpPr>
        <p:spPr>
          <a:xfrm>
            <a:off x="631924" y="1423177"/>
            <a:ext cx="10928152" cy="577850"/>
          </a:xfrm>
          <a:prstGeom prst="rect">
            <a:avLst/>
          </a:prstGeom>
          <a:noFill/>
          <a:ln/>
        </p:spPr>
        <p:txBody>
          <a:bodyPr wrap="square" lIns="0" tIns="0" rIns="0" bIns="0" rtlCol="0" anchor="t"/>
          <a:lstStyle/>
          <a:p>
            <a:pPr>
              <a:lnSpc>
                <a:spcPts val="2250"/>
              </a:lnSpc>
            </a:pPr>
            <a:r>
              <a:rPr lang="en-US" sz="1600" dirty="0">
                <a:solidFill>
                  <a:srgbClr val="EEEFF5"/>
                </a:solidFill>
                <a:latin typeface="Montserrat" pitchFamily="34" charset="0"/>
                <a:ea typeface="Montserrat" pitchFamily="34" charset="-122"/>
                <a:cs typeface="Montserrat" pitchFamily="34" charset="-120"/>
              </a:rPr>
              <a:t>The trained RNN model's performance was evaluated on a separate set of data that was not used during training, ensuring a realistic assessment of its ability to generalize to unseen data.</a:t>
            </a:r>
            <a:endParaRPr lang="en-US" sz="1600" dirty="0"/>
          </a:p>
        </p:txBody>
      </p:sp>
      <p:pic>
        <p:nvPicPr>
          <p:cNvPr id="4" name="Image 0" descr="preencoded.png"/>
          <p:cNvPicPr>
            <a:picLocks noChangeAspect="1"/>
          </p:cNvPicPr>
          <p:nvPr/>
        </p:nvPicPr>
        <p:blipFill>
          <a:blip r:embed="rId3"/>
          <a:stretch>
            <a:fillRect/>
          </a:stretch>
        </p:blipFill>
        <p:spPr>
          <a:xfrm>
            <a:off x="631924" y="2449116"/>
            <a:ext cx="270768" cy="270768"/>
          </a:xfrm>
          <a:prstGeom prst="rect">
            <a:avLst/>
          </a:prstGeom>
        </p:spPr>
      </p:pic>
      <p:sp>
        <p:nvSpPr>
          <p:cNvPr id="5" name="Text 2"/>
          <p:cNvSpPr/>
          <p:nvPr/>
        </p:nvSpPr>
        <p:spPr>
          <a:xfrm>
            <a:off x="708521" y="2900363"/>
            <a:ext cx="2375594" cy="296863"/>
          </a:xfrm>
          <a:prstGeom prst="rect">
            <a:avLst/>
          </a:prstGeom>
          <a:noFill/>
          <a:ln/>
        </p:spPr>
        <p:txBody>
          <a:bodyPr wrap="none" lIns="0" tIns="0" rIns="0" bIns="0" rtlCol="0" anchor="t"/>
          <a:lstStyle/>
          <a:p>
            <a:pPr algn="ctr">
              <a:lnSpc>
                <a:spcPts val="2333"/>
              </a:lnSpc>
            </a:pPr>
            <a:r>
              <a:rPr lang="en-US" sz="1833" b="1" dirty="0">
                <a:solidFill>
                  <a:srgbClr val="EEEFF5"/>
                </a:solidFill>
                <a:latin typeface="Barlow" pitchFamily="34" charset="0"/>
                <a:ea typeface="Barlow" pitchFamily="34" charset="-122"/>
                <a:cs typeface="Barlow" pitchFamily="34" charset="-120"/>
              </a:rPr>
              <a:t>Accuracy</a:t>
            </a:r>
            <a:endParaRPr lang="en-US" sz="1833" dirty="0"/>
          </a:p>
        </p:txBody>
      </p:sp>
      <p:sp>
        <p:nvSpPr>
          <p:cNvPr id="6" name="Text 3"/>
          <p:cNvSpPr/>
          <p:nvPr/>
        </p:nvSpPr>
        <p:spPr>
          <a:xfrm>
            <a:off x="631924" y="3305473"/>
            <a:ext cx="2528888" cy="1155700"/>
          </a:xfrm>
          <a:prstGeom prst="rect">
            <a:avLst/>
          </a:prstGeom>
          <a:noFill/>
          <a:ln/>
        </p:spPr>
        <p:txBody>
          <a:bodyPr wrap="square" lIns="0" tIns="0" rIns="0" bIns="0" rtlCol="0" anchor="t"/>
          <a:lstStyle/>
          <a:p>
            <a:pPr algn="ctr">
              <a:lnSpc>
                <a:spcPts val="2250"/>
              </a:lnSpc>
            </a:pPr>
            <a:r>
              <a:rPr lang="en-US" sz="1417" dirty="0">
                <a:solidFill>
                  <a:srgbClr val="EEEFF5"/>
                </a:solidFill>
                <a:latin typeface="Montserrat" pitchFamily="34" charset="0"/>
                <a:ea typeface="Montserrat" pitchFamily="34" charset="-122"/>
                <a:cs typeface="Montserrat" pitchFamily="34" charset="-120"/>
              </a:rPr>
              <a:t>The accuracy of the model measures the percentage of correctly classified activities.</a:t>
            </a:r>
            <a:endParaRPr lang="en-US" sz="1417" dirty="0"/>
          </a:p>
        </p:txBody>
      </p:sp>
      <p:pic>
        <p:nvPicPr>
          <p:cNvPr id="7" name="Image 1" descr="preencoded.png"/>
          <p:cNvPicPr>
            <a:picLocks noChangeAspect="1"/>
          </p:cNvPicPr>
          <p:nvPr/>
        </p:nvPicPr>
        <p:blipFill>
          <a:blip r:embed="rId4"/>
          <a:stretch>
            <a:fillRect/>
          </a:stretch>
        </p:blipFill>
        <p:spPr>
          <a:xfrm>
            <a:off x="740172" y="4664274"/>
            <a:ext cx="2312293" cy="1301254"/>
          </a:xfrm>
          <a:prstGeom prst="rect">
            <a:avLst/>
          </a:prstGeom>
        </p:spPr>
      </p:pic>
      <p:pic>
        <p:nvPicPr>
          <p:cNvPr id="8" name="Image 2" descr="preencoded.png"/>
          <p:cNvPicPr>
            <a:picLocks noChangeAspect="1"/>
          </p:cNvPicPr>
          <p:nvPr/>
        </p:nvPicPr>
        <p:blipFill>
          <a:blip r:embed="rId5"/>
          <a:stretch>
            <a:fillRect/>
          </a:stretch>
        </p:blipFill>
        <p:spPr>
          <a:xfrm>
            <a:off x="3431580" y="2449116"/>
            <a:ext cx="270768" cy="270768"/>
          </a:xfrm>
          <a:prstGeom prst="rect">
            <a:avLst/>
          </a:prstGeom>
        </p:spPr>
      </p:pic>
      <p:sp>
        <p:nvSpPr>
          <p:cNvPr id="9" name="Text 4"/>
          <p:cNvSpPr/>
          <p:nvPr/>
        </p:nvSpPr>
        <p:spPr>
          <a:xfrm>
            <a:off x="3508276" y="2900363"/>
            <a:ext cx="2375594" cy="296863"/>
          </a:xfrm>
          <a:prstGeom prst="rect">
            <a:avLst/>
          </a:prstGeom>
          <a:noFill/>
          <a:ln/>
        </p:spPr>
        <p:txBody>
          <a:bodyPr wrap="none" lIns="0" tIns="0" rIns="0" bIns="0" rtlCol="0" anchor="t"/>
          <a:lstStyle/>
          <a:p>
            <a:pPr algn="ctr">
              <a:lnSpc>
                <a:spcPts val="2333"/>
              </a:lnSpc>
            </a:pPr>
            <a:r>
              <a:rPr lang="en-US" sz="1833" b="1" dirty="0">
                <a:solidFill>
                  <a:srgbClr val="EEEFF5"/>
                </a:solidFill>
                <a:latin typeface="Barlow" pitchFamily="34" charset="0"/>
                <a:ea typeface="Barlow" pitchFamily="34" charset="-122"/>
                <a:cs typeface="Barlow" pitchFamily="34" charset="-120"/>
              </a:rPr>
              <a:t>Precision</a:t>
            </a:r>
            <a:endParaRPr lang="en-US" sz="1833" dirty="0"/>
          </a:p>
        </p:txBody>
      </p:sp>
      <p:sp>
        <p:nvSpPr>
          <p:cNvPr id="10" name="Text 5"/>
          <p:cNvSpPr/>
          <p:nvPr/>
        </p:nvSpPr>
        <p:spPr>
          <a:xfrm>
            <a:off x="3431580" y="3305473"/>
            <a:ext cx="2528987" cy="1444625"/>
          </a:xfrm>
          <a:prstGeom prst="rect">
            <a:avLst/>
          </a:prstGeom>
          <a:noFill/>
          <a:ln/>
        </p:spPr>
        <p:txBody>
          <a:bodyPr wrap="square" lIns="0" tIns="0" rIns="0" bIns="0" rtlCol="0" anchor="t"/>
          <a:lstStyle/>
          <a:p>
            <a:pPr algn="ctr">
              <a:lnSpc>
                <a:spcPts val="2250"/>
              </a:lnSpc>
            </a:pPr>
            <a:r>
              <a:rPr lang="en-US" sz="1417" dirty="0">
                <a:solidFill>
                  <a:srgbClr val="EEEFF5"/>
                </a:solidFill>
                <a:latin typeface="Montserrat" pitchFamily="34" charset="0"/>
                <a:ea typeface="Montserrat" pitchFamily="34" charset="-122"/>
                <a:cs typeface="Montserrat" pitchFamily="34" charset="-120"/>
              </a:rPr>
              <a:t>Precision measures the proportion of correctly classified activities among those predicted as a particular activity.</a:t>
            </a:r>
            <a:endParaRPr lang="en-US" sz="1417" dirty="0"/>
          </a:p>
        </p:txBody>
      </p:sp>
      <p:pic>
        <p:nvPicPr>
          <p:cNvPr id="11" name="Image 3" descr="preencoded.png"/>
          <p:cNvPicPr>
            <a:picLocks noChangeAspect="1"/>
          </p:cNvPicPr>
          <p:nvPr/>
        </p:nvPicPr>
        <p:blipFill>
          <a:blip r:embed="rId6"/>
          <a:stretch>
            <a:fillRect/>
          </a:stretch>
        </p:blipFill>
        <p:spPr>
          <a:xfrm>
            <a:off x="3431580" y="4953199"/>
            <a:ext cx="2528987" cy="613073"/>
          </a:xfrm>
          <a:prstGeom prst="rect">
            <a:avLst/>
          </a:prstGeom>
        </p:spPr>
      </p:pic>
      <p:pic>
        <p:nvPicPr>
          <p:cNvPr id="12" name="Image 4" descr="preencoded.png"/>
          <p:cNvPicPr>
            <a:picLocks noChangeAspect="1"/>
          </p:cNvPicPr>
          <p:nvPr/>
        </p:nvPicPr>
        <p:blipFill>
          <a:blip r:embed="rId7"/>
          <a:stretch>
            <a:fillRect/>
          </a:stretch>
        </p:blipFill>
        <p:spPr>
          <a:xfrm>
            <a:off x="6231334" y="2449116"/>
            <a:ext cx="270768" cy="270768"/>
          </a:xfrm>
          <a:prstGeom prst="rect">
            <a:avLst/>
          </a:prstGeom>
        </p:spPr>
      </p:pic>
      <p:sp>
        <p:nvSpPr>
          <p:cNvPr id="13" name="Text 6"/>
          <p:cNvSpPr/>
          <p:nvPr/>
        </p:nvSpPr>
        <p:spPr>
          <a:xfrm>
            <a:off x="6231335" y="2900363"/>
            <a:ext cx="2375594" cy="296863"/>
          </a:xfrm>
          <a:prstGeom prst="rect">
            <a:avLst/>
          </a:prstGeom>
          <a:noFill/>
          <a:ln/>
        </p:spPr>
        <p:txBody>
          <a:bodyPr wrap="none" lIns="0" tIns="0" rIns="0" bIns="0" rtlCol="0" anchor="t"/>
          <a:lstStyle/>
          <a:p>
            <a:pPr>
              <a:lnSpc>
                <a:spcPts val="2333"/>
              </a:lnSpc>
            </a:pPr>
            <a:r>
              <a:rPr lang="en-US" sz="1833" b="1" dirty="0">
                <a:solidFill>
                  <a:srgbClr val="EEEFF5"/>
                </a:solidFill>
                <a:latin typeface="Barlow" pitchFamily="34" charset="0"/>
                <a:ea typeface="Barlow" pitchFamily="34" charset="-122"/>
                <a:cs typeface="Barlow" pitchFamily="34" charset="-120"/>
              </a:rPr>
              <a:t>Recall</a:t>
            </a:r>
            <a:endParaRPr lang="en-US" sz="1833" dirty="0"/>
          </a:p>
        </p:txBody>
      </p:sp>
      <p:sp>
        <p:nvSpPr>
          <p:cNvPr id="14" name="Text 7"/>
          <p:cNvSpPr/>
          <p:nvPr/>
        </p:nvSpPr>
        <p:spPr>
          <a:xfrm>
            <a:off x="6231334" y="3305473"/>
            <a:ext cx="2528987" cy="1444625"/>
          </a:xfrm>
          <a:prstGeom prst="rect">
            <a:avLst/>
          </a:prstGeom>
          <a:noFill/>
          <a:ln/>
        </p:spPr>
        <p:txBody>
          <a:bodyPr wrap="square" lIns="0" tIns="0" rIns="0" bIns="0" rtlCol="0" anchor="t"/>
          <a:lstStyle/>
          <a:p>
            <a:pPr>
              <a:lnSpc>
                <a:spcPts val="2250"/>
              </a:lnSpc>
            </a:pPr>
            <a:r>
              <a:rPr lang="en-US" sz="1417" dirty="0">
                <a:solidFill>
                  <a:srgbClr val="EEEFF5"/>
                </a:solidFill>
                <a:latin typeface="Montserrat" pitchFamily="34" charset="0"/>
                <a:ea typeface="Montserrat" pitchFamily="34" charset="-122"/>
                <a:cs typeface="Montserrat" pitchFamily="34" charset="-120"/>
              </a:rPr>
              <a:t>Recall measures the proportion of correctly classified activities among all actual instances of a specific activity.</a:t>
            </a:r>
            <a:endParaRPr lang="en-US" sz="1417" dirty="0"/>
          </a:p>
        </p:txBody>
      </p:sp>
      <p:pic>
        <p:nvPicPr>
          <p:cNvPr id="15" name="Image 5" descr="preencoded.png"/>
          <p:cNvPicPr>
            <a:picLocks noChangeAspect="1"/>
          </p:cNvPicPr>
          <p:nvPr/>
        </p:nvPicPr>
        <p:blipFill>
          <a:blip r:embed="rId8"/>
          <a:stretch>
            <a:fillRect/>
          </a:stretch>
        </p:blipFill>
        <p:spPr>
          <a:xfrm>
            <a:off x="6231335" y="4953199"/>
            <a:ext cx="2460129" cy="597793"/>
          </a:xfrm>
          <a:prstGeom prst="rect">
            <a:avLst/>
          </a:prstGeom>
        </p:spPr>
      </p:pic>
      <p:pic>
        <p:nvPicPr>
          <p:cNvPr id="16" name="Image 6" descr="preencoded.png"/>
          <p:cNvPicPr>
            <a:picLocks noChangeAspect="1"/>
          </p:cNvPicPr>
          <p:nvPr/>
        </p:nvPicPr>
        <p:blipFill>
          <a:blip r:embed="rId9"/>
          <a:stretch>
            <a:fillRect/>
          </a:stretch>
        </p:blipFill>
        <p:spPr>
          <a:xfrm>
            <a:off x="9031089" y="2449116"/>
            <a:ext cx="270768" cy="270768"/>
          </a:xfrm>
          <a:prstGeom prst="rect">
            <a:avLst/>
          </a:prstGeom>
        </p:spPr>
      </p:pic>
      <p:sp>
        <p:nvSpPr>
          <p:cNvPr id="17" name="Text 8"/>
          <p:cNvSpPr/>
          <p:nvPr/>
        </p:nvSpPr>
        <p:spPr>
          <a:xfrm>
            <a:off x="9031090" y="2900363"/>
            <a:ext cx="2375594" cy="296863"/>
          </a:xfrm>
          <a:prstGeom prst="rect">
            <a:avLst/>
          </a:prstGeom>
          <a:noFill/>
          <a:ln/>
        </p:spPr>
        <p:txBody>
          <a:bodyPr wrap="none" lIns="0" tIns="0" rIns="0" bIns="0" rtlCol="0" anchor="t"/>
          <a:lstStyle/>
          <a:p>
            <a:pPr>
              <a:lnSpc>
                <a:spcPts val="2333"/>
              </a:lnSpc>
            </a:pPr>
            <a:r>
              <a:rPr lang="en-US" sz="1833" b="1" dirty="0">
                <a:solidFill>
                  <a:srgbClr val="EEEFF5"/>
                </a:solidFill>
                <a:latin typeface="Barlow" pitchFamily="34" charset="0"/>
                <a:ea typeface="Barlow" pitchFamily="34" charset="-122"/>
                <a:cs typeface="Barlow" pitchFamily="34" charset="-120"/>
              </a:rPr>
              <a:t>F1-Score</a:t>
            </a:r>
            <a:endParaRPr lang="en-US" sz="1833" dirty="0"/>
          </a:p>
        </p:txBody>
      </p:sp>
      <p:sp>
        <p:nvSpPr>
          <p:cNvPr id="18" name="Text 9"/>
          <p:cNvSpPr/>
          <p:nvPr/>
        </p:nvSpPr>
        <p:spPr>
          <a:xfrm>
            <a:off x="9031089" y="3305473"/>
            <a:ext cx="2528987" cy="1444625"/>
          </a:xfrm>
          <a:prstGeom prst="rect">
            <a:avLst/>
          </a:prstGeom>
          <a:noFill/>
          <a:ln/>
        </p:spPr>
        <p:txBody>
          <a:bodyPr wrap="square" lIns="0" tIns="0" rIns="0" bIns="0" rtlCol="0" anchor="t"/>
          <a:lstStyle/>
          <a:p>
            <a:pPr>
              <a:lnSpc>
                <a:spcPts val="2250"/>
              </a:lnSpc>
            </a:pPr>
            <a:r>
              <a:rPr lang="en-US" sz="1417" dirty="0">
                <a:solidFill>
                  <a:srgbClr val="EEEFF5"/>
                </a:solidFill>
                <a:latin typeface="Montserrat" pitchFamily="34" charset="0"/>
                <a:ea typeface="Montserrat" pitchFamily="34" charset="-122"/>
                <a:cs typeface="Montserrat" pitchFamily="34" charset="-120"/>
              </a:rPr>
              <a:t>The F1-score combines precision and recall into a single metric, providing a balanced measure of the model's performance.</a:t>
            </a:r>
            <a:endParaRPr lang="en-US" sz="1417" dirty="0"/>
          </a:p>
        </p:txBody>
      </p:sp>
      <p:pic>
        <p:nvPicPr>
          <p:cNvPr id="19" name="Image 7" descr="preencoded.png"/>
          <p:cNvPicPr>
            <a:picLocks noChangeAspect="1"/>
          </p:cNvPicPr>
          <p:nvPr/>
        </p:nvPicPr>
        <p:blipFill>
          <a:blip r:embed="rId10"/>
          <a:stretch>
            <a:fillRect/>
          </a:stretch>
        </p:blipFill>
        <p:spPr>
          <a:xfrm>
            <a:off x="9031089" y="4953199"/>
            <a:ext cx="2528987" cy="609203"/>
          </a:xfrm>
          <a:prstGeom prst="rect">
            <a:avLst/>
          </a:prstGeom>
        </p:spPr>
      </p:pic>
      <p:sp>
        <p:nvSpPr>
          <p:cNvPr id="20" name="Text 10"/>
          <p:cNvSpPr/>
          <p:nvPr/>
        </p:nvSpPr>
        <p:spPr>
          <a:xfrm>
            <a:off x="9031089" y="5765503"/>
            <a:ext cx="2528987" cy="288925"/>
          </a:xfrm>
          <a:prstGeom prst="rect">
            <a:avLst/>
          </a:prstGeom>
          <a:noFill/>
          <a:ln/>
        </p:spPr>
        <p:txBody>
          <a:bodyPr wrap="none" lIns="0" tIns="0" rIns="0" bIns="0" rtlCol="0" anchor="t"/>
          <a:lstStyle/>
          <a:p>
            <a:pPr>
              <a:lnSpc>
                <a:spcPts val="2250"/>
              </a:lnSpc>
            </a:pPr>
            <a:endParaRPr lang="en-US" sz="1417" dirty="0"/>
          </a:p>
        </p:txBody>
      </p:sp>
      <p:pic>
        <p:nvPicPr>
          <p:cNvPr id="21" name="Image 0" descr="preencoded.png">
            <a:extLst>
              <a:ext uri="{FF2B5EF4-FFF2-40B4-BE49-F238E27FC236}">
                <a16:creationId xmlns:a16="http://schemas.microsoft.com/office/drawing/2014/main" id="{92FEE34F-E7C6-B4DC-D439-5F39C0C4CF4D}"/>
              </a:ext>
            </a:extLst>
          </p:cNvPr>
          <p:cNvPicPr>
            <a:picLocks noChangeAspect="1"/>
          </p:cNvPicPr>
          <p:nvPr/>
        </p:nvPicPr>
        <p:blipFill>
          <a:blip r:embed="rId11"/>
          <a:stretch>
            <a:fillRect/>
          </a:stretch>
        </p:blipFill>
        <p:spPr>
          <a:xfrm>
            <a:off x="1" y="6479986"/>
            <a:ext cx="12191999" cy="37801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898824" y="192919"/>
            <a:ext cx="6394351" cy="593923"/>
          </a:xfrm>
          <a:prstGeom prst="rect">
            <a:avLst/>
          </a:prstGeom>
          <a:noFill/>
          <a:ln/>
        </p:spPr>
        <p:txBody>
          <a:bodyPr wrap="none" lIns="0" tIns="0" rIns="0" bIns="0" rtlCol="0" anchor="t"/>
          <a:lstStyle/>
          <a:p>
            <a:pPr algn="ctr">
              <a:lnSpc>
                <a:spcPts val="4666"/>
              </a:lnSpc>
            </a:pPr>
            <a:r>
              <a:rPr lang="en-DE" sz="4000" b="1" dirty="0">
                <a:solidFill>
                  <a:srgbClr val="9998FF"/>
                </a:solidFill>
                <a:latin typeface="Barlow" pitchFamily="34" charset="0"/>
                <a:ea typeface="Barlow" pitchFamily="34" charset="-122"/>
                <a:cs typeface="Barlow" pitchFamily="34" charset="-120"/>
              </a:rPr>
              <a:t>My Observations in this Project</a:t>
            </a:r>
            <a:endParaRPr lang="en-US" sz="4000" dirty="0"/>
          </a:p>
        </p:txBody>
      </p:sp>
      <p:sp>
        <p:nvSpPr>
          <p:cNvPr id="3" name="Text 1"/>
          <p:cNvSpPr/>
          <p:nvPr/>
        </p:nvSpPr>
        <p:spPr>
          <a:xfrm>
            <a:off x="195044" y="1011294"/>
            <a:ext cx="11905516" cy="5267586"/>
          </a:xfrm>
          <a:prstGeom prst="rect">
            <a:avLst/>
          </a:prstGeom>
          <a:noFill/>
          <a:ln/>
        </p:spPr>
        <p:txBody>
          <a:bodyPr wrap="square" lIns="0" tIns="0" rIns="0" bIns="0" rtlCol="0" anchor="t"/>
          <a:lstStyle/>
          <a:p>
            <a:pPr lvl="0">
              <a:lnSpc>
                <a:spcPct val="107000"/>
              </a:lnSpc>
            </a:pPr>
            <a:r>
              <a:rPr lang="en-US" sz="1600" kern="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Having too many dense layers makes it harder to train the model; the best results come from having 1 to 4 layers of dense layers with a Drop out of 0.5.</a:t>
            </a:r>
            <a:endParaRPr lang="en-DE" sz="1600" kern="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endParaRPr>
          </a:p>
          <a:p>
            <a:pPr lvl="0">
              <a:lnSpc>
                <a:spcPct val="107000"/>
              </a:lnSpc>
            </a:pPr>
            <a:endParaRPr lang="en-DE"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DE" sz="1600" b="1" kern="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NOTE: Although more neurons in the RNN layer will produce better results, due to resource constraints, more than 16 neurons could only be used in a few trials. RNNs performed well when there were more than 16 number neurons.</a:t>
            </a:r>
            <a:r>
              <a:rPr lang="en-DE" sz="1600" kern="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DE" sz="1600" kern="100" dirty="0">
              <a:solidFill>
                <a:schemeClr val="bg1"/>
              </a:solidFill>
              <a:latin typeface="Aptos" panose="020B0004020202020204" pitchFamily="34" charset="0"/>
              <a:ea typeface="SimSun" panose="02010600030101010101" pitchFamily="2" charset="-122"/>
              <a:cs typeface="Times New Roman" panose="02020603050405020304" pitchFamily="18" charset="0"/>
            </a:endParaRPr>
          </a:p>
          <a:p>
            <a:pPr marL="342900" indent="-342900">
              <a:lnSpc>
                <a:spcPct val="107000"/>
              </a:lnSpc>
              <a:spcAft>
                <a:spcPts val="800"/>
              </a:spcAft>
              <a:buFont typeface="+mj-lt"/>
              <a:buAutoNum type="arabicPeriod"/>
            </a:pPr>
            <a:r>
              <a:rPr lang="en-DE" sz="1600" kern="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After multiple trials with different Optimizers like Adam, SGD,  and Loss functions like  </a:t>
            </a:r>
            <a:r>
              <a:rPr lang="en-DE" sz="1600" b="1" kern="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DE" sz="1600" kern="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Sparse Categorical Cross entropy, and </a:t>
            </a:r>
            <a:r>
              <a:rPr lang="en-DE" sz="1600" kern="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Hueber</a:t>
            </a:r>
            <a:r>
              <a:rPr lang="en-DE" sz="1600" kern="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loss.</a:t>
            </a:r>
            <a:br>
              <a:rPr lang="en-DE" sz="1600" b="1" kern="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br>
            <a:r>
              <a:rPr lang="en-DE" sz="1600" b="1" kern="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The  RMS-prop optimizer and Categorical Cross entropy loss function gave the best results(So Mostly Used in the project).</a:t>
            </a:r>
            <a:endParaRPr lang="en-DE"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800100" indent="-342900">
              <a:lnSpc>
                <a:spcPct val="107000"/>
              </a:lnSpc>
              <a:buFont typeface="+mj-lt"/>
              <a:buAutoNum type="arabicPeriod"/>
            </a:pPr>
            <a:endParaRPr lang="en-DE"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mj-lt"/>
              <a:buAutoNum type="arabicPeriod"/>
            </a:pPr>
            <a:r>
              <a:rPr lang="en-DE" sz="1600" kern="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Also, the sequence of order in which the files are read from the dataset changes from platform to platform (IDEs) </a:t>
            </a:r>
          </a:p>
          <a:p>
            <a:pPr marL="342900" lvl="0" indent="-342900">
              <a:lnSpc>
                <a:spcPct val="107000"/>
              </a:lnSpc>
              <a:buFont typeface="+mj-lt"/>
              <a:buAutoNum type="arabicPeriod"/>
            </a:pPr>
            <a:endParaRPr lang="en-DE"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mj-lt"/>
              <a:buAutoNum type="arabicPeriod"/>
            </a:pPr>
            <a:r>
              <a:rPr lang="en-DE" sz="1600" kern="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One of the reasons for less accuracy is that the data set may have less number of files as it might be less to train the model and get good accuracy. Also as the data is from the sensors and might be prone to noise and distortion.</a:t>
            </a:r>
          </a:p>
          <a:p>
            <a:pPr marL="342900" lvl="0" indent="-342900">
              <a:lnSpc>
                <a:spcPct val="107000"/>
              </a:lnSpc>
              <a:buFont typeface="+mj-lt"/>
              <a:buAutoNum type="arabicPeriod"/>
            </a:pPr>
            <a:endParaRPr lang="en-DE"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DE" sz="1600" kern="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I Also did a special trial where I defined how much the maximum length of the sequence to be considered as the input like some percentage of the original sequence to be taken as the input for the model and I observed that the results were also the same as other trials.</a:t>
            </a:r>
            <a:endParaRPr lang="en-DE"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indent="-342900">
              <a:lnSpc>
                <a:spcPts val="2250"/>
              </a:lnSpc>
              <a:buFont typeface="+mj-lt"/>
              <a:buAutoNum type="arabicPeriod"/>
            </a:pPr>
            <a:endParaRPr lang="en-US" sz="1600" dirty="0">
              <a:solidFill>
                <a:schemeClr val="bg1"/>
              </a:solidFill>
            </a:endParaRPr>
          </a:p>
        </p:txBody>
      </p:sp>
      <p:sp>
        <p:nvSpPr>
          <p:cNvPr id="20" name="Text 10"/>
          <p:cNvSpPr/>
          <p:nvPr/>
        </p:nvSpPr>
        <p:spPr>
          <a:xfrm>
            <a:off x="9031089" y="5765503"/>
            <a:ext cx="2528987" cy="288925"/>
          </a:xfrm>
          <a:prstGeom prst="rect">
            <a:avLst/>
          </a:prstGeom>
          <a:noFill/>
          <a:ln/>
        </p:spPr>
        <p:txBody>
          <a:bodyPr wrap="none" lIns="0" tIns="0" rIns="0" bIns="0" rtlCol="0" anchor="t"/>
          <a:lstStyle/>
          <a:p>
            <a:pPr>
              <a:lnSpc>
                <a:spcPts val="2250"/>
              </a:lnSpc>
            </a:pPr>
            <a:endParaRPr lang="en-US" sz="1417" dirty="0"/>
          </a:p>
        </p:txBody>
      </p:sp>
      <p:pic>
        <p:nvPicPr>
          <p:cNvPr id="21" name="Image 0" descr="preencoded.png">
            <a:extLst>
              <a:ext uri="{FF2B5EF4-FFF2-40B4-BE49-F238E27FC236}">
                <a16:creationId xmlns:a16="http://schemas.microsoft.com/office/drawing/2014/main" id="{92FEE34F-E7C6-B4DC-D439-5F39C0C4CF4D}"/>
              </a:ext>
            </a:extLst>
          </p:cNvPr>
          <p:cNvPicPr>
            <a:picLocks noChangeAspect="1"/>
          </p:cNvPicPr>
          <p:nvPr/>
        </p:nvPicPr>
        <p:blipFill>
          <a:blip r:embed="rId3"/>
          <a:stretch>
            <a:fillRect/>
          </a:stretch>
        </p:blipFill>
        <p:spPr>
          <a:xfrm>
            <a:off x="1" y="6512560"/>
            <a:ext cx="12191999" cy="345440"/>
          </a:xfrm>
          <a:prstGeom prst="rect">
            <a:avLst/>
          </a:prstGeom>
        </p:spPr>
      </p:pic>
      <p:sp>
        <p:nvSpPr>
          <p:cNvPr id="24" name="Rectangle 3">
            <a:extLst>
              <a:ext uri="{FF2B5EF4-FFF2-40B4-BE49-F238E27FC236}">
                <a16:creationId xmlns:a16="http://schemas.microsoft.com/office/drawing/2014/main" id="{372D1956-8282-A636-0216-DC0AF6D5F613}"/>
              </a:ext>
            </a:extLst>
          </p:cNvPr>
          <p:cNvSpPr>
            <a:spLocks noChangeArrowheads="1"/>
          </p:cNvSpPr>
          <p:nvPr/>
        </p:nvSpPr>
        <p:spPr bwMode="auto">
          <a:xfrm>
            <a:off x="328396" y="5564723"/>
            <a:ext cx="1153520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DE" altLang="en-DE" sz="2400" b="1" i="0" u="none" strike="noStrike" cap="none" normalizeH="0" baseline="0" dirty="0">
                <a:ln>
                  <a:noFill/>
                </a:ln>
                <a:solidFill>
                  <a:schemeClr val="bg1"/>
                </a:solidFill>
                <a:effectLst/>
                <a:latin typeface="Arial" panose="020B0604020202020204" pitchFamily="34" charset="0"/>
              </a:rPr>
              <a:t>After many trials and observations, I was able to determine that 47% is the project’s highest accuracy using the dataset CMU-MMAC</a:t>
            </a:r>
          </a:p>
        </p:txBody>
      </p:sp>
    </p:spTree>
    <p:extLst>
      <p:ext uri="{BB962C8B-B14F-4D97-AF65-F5344CB8AC3E}">
        <p14:creationId xmlns:p14="http://schemas.microsoft.com/office/powerpoint/2010/main" val="3226111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246" y="0"/>
            <a:ext cx="12192000" cy="6858000"/>
          </a:xfrm>
          <a:prstGeom prst="rect">
            <a:avLst/>
          </a:prstGeom>
        </p:spPr>
      </p:pic>
      <p:sp>
        <p:nvSpPr>
          <p:cNvPr id="4" name="Text 1"/>
          <p:cNvSpPr/>
          <p:nvPr/>
        </p:nvSpPr>
        <p:spPr>
          <a:xfrm>
            <a:off x="3256558" y="439143"/>
            <a:ext cx="5678884" cy="593923"/>
          </a:xfrm>
          <a:prstGeom prst="rect">
            <a:avLst/>
          </a:prstGeom>
          <a:noFill/>
          <a:ln/>
        </p:spPr>
        <p:txBody>
          <a:bodyPr wrap="none" lIns="0" tIns="0" rIns="0" bIns="0" rtlCol="0" anchor="t"/>
          <a:lstStyle/>
          <a:p>
            <a:pPr algn="ctr">
              <a:lnSpc>
                <a:spcPts val="4666"/>
              </a:lnSpc>
            </a:pPr>
            <a:r>
              <a:rPr lang="en-US" sz="4000" b="1" dirty="0">
                <a:solidFill>
                  <a:srgbClr val="9998FF"/>
                </a:solidFill>
                <a:latin typeface="Barlow" pitchFamily="34" charset="0"/>
                <a:ea typeface="Barlow" pitchFamily="34" charset="-122"/>
                <a:cs typeface="Barlow" pitchFamily="34" charset="-120"/>
              </a:rPr>
              <a:t>Challenges</a:t>
            </a:r>
            <a:r>
              <a:rPr lang="en-DE" sz="4000" b="1" dirty="0">
                <a:solidFill>
                  <a:srgbClr val="9998FF"/>
                </a:solidFill>
                <a:latin typeface="Barlow" pitchFamily="34" charset="0"/>
                <a:ea typeface="Barlow" pitchFamily="34" charset="-122"/>
                <a:cs typeface="Barlow" pitchFamily="34" charset="-120"/>
              </a:rPr>
              <a:t> I Faced</a:t>
            </a:r>
            <a:endParaRPr lang="en-US" sz="4000" dirty="0"/>
          </a:p>
        </p:txBody>
      </p:sp>
      <p:sp>
        <p:nvSpPr>
          <p:cNvPr id="5" name="Text 2"/>
          <p:cNvSpPr/>
          <p:nvPr/>
        </p:nvSpPr>
        <p:spPr>
          <a:xfrm>
            <a:off x="631924" y="1339602"/>
            <a:ext cx="10928152" cy="577850"/>
          </a:xfrm>
          <a:prstGeom prst="rect">
            <a:avLst/>
          </a:prstGeom>
          <a:noFill/>
          <a:ln/>
        </p:spPr>
        <p:txBody>
          <a:bodyPr wrap="square" lIns="0" tIns="0" rIns="0" bIns="0" rtlCol="0" anchor="t"/>
          <a:lstStyle/>
          <a:p>
            <a:pPr>
              <a:lnSpc>
                <a:spcPts val="2250"/>
              </a:lnSpc>
            </a:pPr>
            <a:r>
              <a:rPr lang="en-US" sz="1417" dirty="0">
                <a:solidFill>
                  <a:srgbClr val="EEEFF5"/>
                </a:solidFill>
                <a:latin typeface="Montserrat" pitchFamily="34" charset="0"/>
                <a:ea typeface="Montserrat" pitchFamily="34" charset="-122"/>
                <a:cs typeface="Montserrat" pitchFamily="34" charset="-120"/>
              </a:rPr>
              <a:t>Despite the success of the RNN model in classifying kitchen activities, there were several challenges and limitations associated with this project.</a:t>
            </a:r>
            <a:endParaRPr lang="en-US" sz="1417" dirty="0"/>
          </a:p>
        </p:txBody>
      </p:sp>
      <p:sp>
        <p:nvSpPr>
          <p:cNvPr id="6" name="Shape 3"/>
          <p:cNvSpPr/>
          <p:nvPr/>
        </p:nvSpPr>
        <p:spPr>
          <a:xfrm>
            <a:off x="591889" y="2482954"/>
            <a:ext cx="406202" cy="406202"/>
          </a:xfrm>
          <a:prstGeom prst="roundRect">
            <a:avLst>
              <a:gd name="adj" fmla="val 40004"/>
            </a:avLst>
          </a:prstGeom>
          <a:solidFill>
            <a:srgbClr val="282C32"/>
          </a:solidFill>
          <a:ln/>
          <a:effectLst>
            <a:outerShdw blurRad="53340" dist="26670" dir="13500000" algn="bl" rotWithShape="0">
              <a:srgbClr val="FFFFFF">
                <a:alpha val="10000"/>
              </a:srgbClr>
            </a:outerShdw>
          </a:effectLst>
        </p:spPr>
        <p:txBody>
          <a:bodyPr/>
          <a:lstStyle/>
          <a:p>
            <a:endParaRPr lang="en-DE" sz="1500"/>
          </a:p>
        </p:txBody>
      </p:sp>
      <p:sp>
        <p:nvSpPr>
          <p:cNvPr id="7" name="Text 4"/>
          <p:cNvSpPr/>
          <p:nvPr/>
        </p:nvSpPr>
        <p:spPr>
          <a:xfrm>
            <a:off x="735893" y="2573867"/>
            <a:ext cx="100906" cy="285056"/>
          </a:xfrm>
          <a:prstGeom prst="rect">
            <a:avLst/>
          </a:prstGeom>
          <a:noFill/>
          <a:ln/>
        </p:spPr>
        <p:txBody>
          <a:bodyPr wrap="none" lIns="0" tIns="0" rIns="0" bIns="0" rtlCol="0" anchor="t"/>
          <a:lstStyle/>
          <a:p>
            <a:pPr algn="ctr">
              <a:lnSpc>
                <a:spcPts val="2208"/>
              </a:lnSpc>
            </a:pPr>
            <a:r>
              <a:rPr lang="en-US" sz="2208" b="1" dirty="0">
                <a:solidFill>
                  <a:srgbClr val="EEEFF5"/>
                </a:solidFill>
                <a:latin typeface="Barlow" pitchFamily="34" charset="0"/>
                <a:ea typeface="Barlow" pitchFamily="34" charset="-122"/>
                <a:cs typeface="Barlow" pitchFamily="34" charset="-120"/>
              </a:rPr>
              <a:t>1</a:t>
            </a:r>
            <a:endParaRPr lang="en-US" sz="2208" dirty="0"/>
          </a:p>
        </p:txBody>
      </p:sp>
      <p:sp>
        <p:nvSpPr>
          <p:cNvPr id="8" name="Text 5"/>
          <p:cNvSpPr/>
          <p:nvPr/>
        </p:nvSpPr>
        <p:spPr>
          <a:xfrm>
            <a:off x="1345953" y="2368351"/>
            <a:ext cx="2375594" cy="296863"/>
          </a:xfrm>
          <a:prstGeom prst="rect">
            <a:avLst/>
          </a:prstGeom>
          <a:noFill/>
          <a:ln/>
        </p:spPr>
        <p:txBody>
          <a:bodyPr wrap="none" lIns="0" tIns="0" rIns="0" bIns="0" rtlCol="0" anchor="t"/>
          <a:lstStyle/>
          <a:p>
            <a:pPr algn="ctr">
              <a:lnSpc>
                <a:spcPts val="2333"/>
              </a:lnSpc>
            </a:pPr>
            <a:r>
              <a:rPr lang="en-US" sz="1833" b="1" dirty="0">
                <a:solidFill>
                  <a:srgbClr val="EEEFF5"/>
                </a:solidFill>
                <a:latin typeface="Barlow" pitchFamily="34" charset="0"/>
                <a:ea typeface="Barlow" pitchFamily="34" charset="-122"/>
                <a:cs typeface="Barlow" pitchFamily="34" charset="-120"/>
              </a:rPr>
              <a:t>Loading and </a:t>
            </a:r>
            <a:endParaRPr lang="en-DE" sz="1833" b="1" dirty="0">
              <a:solidFill>
                <a:srgbClr val="EEEFF5"/>
              </a:solidFill>
              <a:latin typeface="Barlow" pitchFamily="34" charset="0"/>
              <a:ea typeface="Barlow" pitchFamily="34" charset="-122"/>
              <a:cs typeface="Barlow" pitchFamily="34" charset="-120"/>
            </a:endParaRPr>
          </a:p>
          <a:p>
            <a:pPr algn="ctr">
              <a:lnSpc>
                <a:spcPts val="2333"/>
              </a:lnSpc>
            </a:pPr>
            <a:r>
              <a:rPr lang="en-US" sz="1833" b="1" dirty="0">
                <a:solidFill>
                  <a:srgbClr val="EEEFF5"/>
                </a:solidFill>
                <a:latin typeface="Barlow" pitchFamily="34" charset="0"/>
                <a:ea typeface="Barlow" pitchFamily="34" charset="-122"/>
                <a:cs typeface="Barlow" pitchFamily="34" charset="-120"/>
              </a:rPr>
              <a:t>Preprocessing the Dataset</a:t>
            </a:r>
            <a:endParaRPr lang="en-US" sz="1833" dirty="0"/>
          </a:p>
        </p:txBody>
      </p:sp>
      <p:sp>
        <p:nvSpPr>
          <p:cNvPr id="9" name="Text 6"/>
          <p:cNvSpPr/>
          <p:nvPr/>
        </p:nvSpPr>
        <p:spPr>
          <a:xfrm>
            <a:off x="1130710" y="3103314"/>
            <a:ext cx="3158815" cy="1444625"/>
          </a:xfrm>
          <a:prstGeom prst="rect">
            <a:avLst/>
          </a:prstGeom>
          <a:noFill/>
          <a:ln/>
        </p:spPr>
        <p:txBody>
          <a:bodyPr wrap="square" lIns="0" tIns="0" rIns="0" bIns="0" rtlCol="0" anchor="t"/>
          <a:lstStyle/>
          <a:p>
            <a:pPr algn="just">
              <a:lnSpc>
                <a:spcPts val="2250"/>
              </a:lnSpc>
            </a:pPr>
            <a:r>
              <a:rPr lang="en-US" sz="1417" dirty="0">
                <a:solidFill>
                  <a:srgbClr val="EEEFF5"/>
                </a:solidFill>
                <a:latin typeface="Montserrat" pitchFamily="34" charset="0"/>
                <a:ea typeface="Montserrat" pitchFamily="34" charset="-122"/>
                <a:cs typeface="Montserrat" pitchFamily="34" charset="-120"/>
              </a:rPr>
              <a:t>It was a challenging task to load and preprocess the large, complex dataset with multiple sensor readings, making the initial steps time-consuming and error-prone.</a:t>
            </a:r>
            <a:endParaRPr lang="en-US" sz="1417" dirty="0"/>
          </a:p>
        </p:txBody>
      </p:sp>
      <p:sp>
        <p:nvSpPr>
          <p:cNvPr id="10" name="Shape 7"/>
          <p:cNvSpPr/>
          <p:nvPr/>
        </p:nvSpPr>
        <p:spPr>
          <a:xfrm>
            <a:off x="4503726" y="2456259"/>
            <a:ext cx="406202" cy="406202"/>
          </a:xfrm>
          <a:prstGeom prst="roundRect">
            <a:avLst>
              <a:gd name="adj" fmla="val 40004"/>
            </a:avLst>
          </a:prstGeom>
          <a:solidFill>
            <a:srgbClr val="282C32"/>
          </a:solidFill>
          <a:ln/>
          <a:effectLst>
            <a:outerShdw blurRad="53340" dist="26670" dir="13500000" algn="bl" rotWithShape="0">
              <a:srgbClr val="FFFFFF">
                <a:alpha val="10000"/>
              </a:srgbClr>
            </a:outerShdw>
          </a:effectLst>
        </p:spPr>
        <p:txBody>
          <a:bodyPr/>
          <a:lstStyle/>
          <a:p>
            <a:endParaRPr lang="en-DE" sz="1500"/>
          </a:p>
        </p:txBody>
      </p:sp>
      <p:sp>
        <p:nvSpPr>
          <p:cNvPr id="11" name="Text 8"/>
          <p:cNvSpPr/>
          <p:nvPr/>
        </p:nvSpPr>
        <p:spPr>
          <a:xfrm>
            <a:off x="4626318" y="2543527"/>
            <a:ext cx="159643" cy="285056"/>
          </a:xfrm>
          <a:prstGeom prst="rect">
            <a:avLst/>
          </a:prstGeom>
          <a:noFill/>
          <a:ln/>
        </p:spPr>
        <p:txBody>
          <a:bodyPr wrap="none" lIns="0" tIns="0" rIns="0" bIns="0" rtlCol="0" anchor="t"/>
          <a:lstStyle/>
          <a:p>
            <a:pPr algn="ctr">
              <a:lnSpc>
                <a:spcPts val="2208"/>
              </a:lnSpc>
            </a:pPr>
            <a:r>
              <a:rPr lang="en-US" sz="2208" b="1" dirty="0">
                <a:solidFill>
                  <a:srgbClr val="EEEFF5"/>
                </a:solidFill>
                <a:latin typeface="Barlow" pitchFamily="34" charset="0"/>
                <a:ea typeface="Barlow" pitchFamily="34" charset="-122"/>
                <a:cs typeface="Barlow" pitchFamily="34" charset="-120"/>
              </a:rPr>
              <a:t>2</a:t>
            </a:r>
            <a:endParaRPr lang="en-US" sz="2208" dirty="0"/>
          </a:p>
        </p:txBody>
      </p:sp>
      <p:sp>
        <p:nvSpPr>
          <p:cNvPr id="12" name="Text 9"/>
          <p:cNvSpPr/>
          <p:nvPr/>
        </p:nvSpPr>
        <p:spPr>
          <a:xfrm>
            <a:off x="4921449" y="2556021"/>
            <a:ext cx="2375594" cy="296863"/>
          </a:xfrm>
          <a:prstGeom prst="rect">
            <a:avLst/>
          </a:prstGeom>
          <a:noFill/>
          <a:ln/>
        </p:spPr>
        <p:txBody>
          <a:bodyPr wrap="none" lIns="0" tIns="0" rIns="0" bIns="0" rtlCol="0" anchor="t"/>
          <a:lstStyle/>
          <a:p>
            <a:pPr algn="ctr">
              <a:lnSpc>
                <a:spcPts val="2333"/>
              </a:lnSpc>
            </a:pPr>
            <a:r>
              <a:rPr lang="en-US" sz="1833" b="1" dirty="0">
                <a:solidFill>
                  <a:srgbClr val="EEEFF5"/>
                </a:solidFill>
                <a:latin typeface="Barlow" pitchFamily="34" charset="0"/>
                <a:ea typeface="Barlow" pitchFamily="34" charset="-122"/>
                <a:cs typeface="Barlow" pitchFamily="34" charset="-120"/>
              </a:rPr>
              <a:t>RAM Issues:</a:t>
            </a:r>
            <a:endParaRPr lang="en-US" sz="1833" dirty="0"/>
          </a:p>
        </p:txBody>
      </p:sp>
      <p:sp>
        <p:nvSpPr>
          <p:cNvPr id="13" name="Text 10"/>
          <p:cNvSpPr/>
          <p:nvPr/>
        </p:nvSpPr>
        <p:spPr>
          <a:xfrm>
            <a:off x="4921449" y="3098797"/>
            <a:ext cx="2935684" cy="1155700"/>
          </a:xfrm>
          <a:prstGeom prst="rect">
            <a:avLst/>
          </a:prstGeom>
          <a:noFill/>
          <a:ln/>
        </p:spPr>
        <p:txBody>
          <a:bodyPr wrap="square" lIns="0" tIns="0" rIns="0" bIns="0" rtlCol="0" anchor="t"/>
          <a:lstStyle/>
          <a:p>
            <a:pPr>
              <a:lnSpc>
                <a:spcPts val="2250"/>
              </a:lnSpc>
            </a:pPr>
            <a:r>
              <a:rPr lang="en-US" sz="1417" dirty="0">
                <a:solidFill>
                  <a:srgbClr val="EEEFF5"/>
                </a:solidFill>
                <a:latin typeface="Montserrat" pitchFamily="34" charset="0"/>
                <a:ea typeface="Montserrat" pitchFamily="34" charset="-122"/>
                <a:cs typeface="Montserrat" pitchFamily="34" charset="-120"/>
              </a:rPr>
              <a:t>Processing large datasets can consume significant memory, leading to potential RAM limitations that affect execution.</a:t>
            </a:r>
            <a:endParaRPr lang="en-US" sz="1417" dirty="0"/>
          </a:p>
        </p:txBody>
      </p:sp>
      <p:sp>
        <p:nvSpPr>
          <p:cNvPr id="14" name="Shape 11"/>
          <p:cNvSpPr/>
          <p:nvPr/>
        </p:nvSpPr>
        <p:spPr>
          <a:xfrm>
            <a:off x="8240663" y="2468714"/>
            <a:ext cx="406202" cy="406202"/>
          </a:xfrm>
          <a:prstGeom prst="roundRect">
            <a:avLst>
              <a:gd name="adj" fmla="val 40004"/>
            </a:avLst>
          </a:prstGeom>
          <a:solidFill>
            <a:srgbClr val="282C32"/>
          </a:solidFill>
          <a:ln/>
          <a:effectLst>
            <a:outerShdw blurRad="53340" dist="26670" dir="13500000" algn="bl" rotWithShape="0">
              <a:srgbClr val="FFFFFF">
                <a:alpha val="10000"/>
              </a:srgbClr>
            </a:outerShdw>
          </a:effectLst>
        </p:spPr>
        <p:txBody>
          <a:bodyPr/>
          <a:lstStyle/>
          <a:p>
            <a:endParaRPr lang="en-DE" sz="1500"/>
          </a:p>
        </p:txBody>
      </p:sp>
      <p:sp>
        <p:nvSpPr>
          <p:cNvPr id="15" name="Text 12"/>
          <p:cNvSpPr/>
          <p:nvPr/>
        </p:nvSpPr>
        <p:spPr>
          <a:xfrm>
            <a:off x="8366820" y="2544683"/>
            <a:ext cx="153888" cy="285056"/>
          </a:xfrm>
          <a:prstGeom prst="rect">
            <a:avLst/>
          </a:prstGeom>
          <a:noFill/>
          <a:ln/>
        </p:spPr>
        <p:txBody>
          <a:bodyPr wrap="none" lIns="0" tIns="0" rIns="0" bIns="0" rtlCol="0" anchor="t"/>
          <a:lstStyle/>
          <a:p>
            <a:pPr algn="ctr">
              <a:lnSpc>
                <a:spcPts val="2208"/>
              </a:lnSpc>
            </a:pPr>
            <a:r>
              <a:rPr lang="en-US" sz="2208" b="1" dirty="0">
                <a:solidFill>
                  <a:srgbClr val="EEEFF5"/>
                </a:solidFill>
                <a:latin typeface="Barlow" pitchFamily="34" charset="0"/>
                <a:ea typeface="Barlow" pitchFamily="34" charset="-122"/>
                <a:cs typeface="Barlow" pitchFamily="34" charset="-120"/>
              </a:rPr>
              <a:t>3</a:t>
            </a:r>
            <a:endParaRPr lang="en-US" sz="2208" dirty="0"/>
          </a:p>
        </p:txBody>
      </p:sp>
      <p:sp>
        <p:nvSpPr>
          <p:cNvPr id="16" name="Text 13"/>
          <p:cNvSpPr/>
          <p:nvPr/>
        </p:nvSpPr>
        <p:spPr>
          <a:xfrm>
            <a:off x="8597800" y="2554215"/>
            <a:ext cx="2375594" cy="296863"/>
          </a:xfrm>
          <a:prstGeom prst="rect">
            <a:avLst/>
          </a:prstGeom>
          <a:noFill/>
          <a:ln/>
        </p:spPr>
        <p:txBody>
          <a:bodyPr wrap="none" lIns="0" tIns="0" rIns="0" bIns="0" rtlCol="0" anchor="t"/>
          <a:lstStyle/>
          <a:p>
            <a:pPr algn="ctr">
              <a:lnSpc>
                <a:spcPts val="2333"/>
              </a:lnSpc>
            </a:pPr>
            <a:r>
              <a:rPr lang="en-US" sz="1833" b="1" dirty="0">
                <a:solidFill>
                  <a:srgbClr val="EEEFF5"/>
                </a:solidFill>
                <a:latin typeface="Barlow" pitchFamily="34" charset="0"/>
                <a:ea typeface="Barlow" pitchFamily="34" charset="-122"/>
                <a:cs typeface="Barlow" pitchFamily="34" charset="-120"/>
              </a:rPr>
              <a:t>Scalability</a:t>
            </a:r>
            <a:endParaRPr lang="en-US" sz="1833" dirty="0"/>
          </a:p>
        </p:txBody>
      </p:sp>
      <p:sp>
        <p:nvSpPr>
          <p:cNvPr id="17" name="Text 14"/>
          <p:cNvSpPr/>
          <p:nvPr/>
        </p:nvSpPr>
        <p:spPr>
          <a:xfrm>
            <a:off x="8624392" y="3098797"/>
            <a:ext cx="2935684" cy="1733550"/>
          </a:xfrm>
          <a:prstGeom prst="rect">
            <a:avLst/>
          </a:prstGeom>
          <a:noFill/>
          <a:ln/>
        </p:spPr>
        <p:txBody>
          <a:bodyPr wrap="square" lIns="0" tIns="0" rIns="0" bIns="0" rtlCol="0" anchor="t"/>
          <a:lstStyle/>
          <a:p>
            <a:pPr>
              <a:lnSpc>
                <a:spcPts val="2250"/>
              </a:lnSpc>
            </a:pPr>
            <a:r>
              <a:rPr lang="en-US" sz="1417" dirty="0">
                <a:solidFill>
                  <a:srgbClr val="EEEFF5"/>
                </a:solidFill>
                <a:latin typeface="Montserrat" pitchFamily="34" charset="0"/>
                <a:ea typeface="Montserrat" pitchFamily="34" charset="-122"/>
                <a:cs typeface="Montserrat" pitchFamily="34" charset="-120"/>
              </a:rPr>
              <a:t>Preprocessing large datasets can become computationally intensive, requiring efficient memory and time management, especially for high-frequency sensor data.</a:t>
            </a:r>
            <a:endParaRPr lang="en-US" sz="1417" dirty="0"/>
          </a:p>
        </p:txBody>
      </p:sp>
      <p:sp>
        <p:nvSpPr>
          <p:cNvPr id="18" name="Shape 15"/>
          <p:cNvSpPr/>
          <p:nvPr/>
        </p:nvSpPr>
        <p:spPr>
          <a:xfrm>
            <a:off x="631924" y="4978499"/>
            <a:ext cx="406202" cy="406202"/>
          </a:xfrm>
          <a:prstGeom prst="roundRect">
            <a:avLst>
              <a:gd name="adj" fmla="val 40004"/>
            </a:avLst>
          </a:prstGeom>
          <a:solidFill>
            <a:srgbClr val="282C32"/>
          </a:solidFill>
          <a:ln/>
          <a:effectLst>
            <a:outerShdw blurRad="53340" dist="26670" dir="13500000" algn="bl" rotWithShape="0">
              <a:srgbClr val="FFFFFF">
                <a:alpha val="10000"/>
              </a:srgbClr>
            </a:outerShdw>
          </a:effectLst>
        </p:spPr>
        <p:txBody>
          <a:bodyPr/>
          <a:lstStyle/>
          <a:p>
            <a:endParaRPr lang="en-DE" sz="1500"/>
          </a:p>
        </p:txBody>
      </p:sp>
      <p:sp>
        <p:nvSpPr>
          <p:cNvPr id="19" name="Text 16"/>
          <p:cNvSpPr/>
          <p:nvPr/>
        </p:nvSpPr>
        <p:spPr>
          <a:xfrm>
            <a:off x="748804" y="5039023"/>
            <a:ext cx="172443" cy="285056"/>
          </a:xfrm>
          <a:prstGeom prst="rect">
            <a:avLst/>
          </a:prstGeom>
          <a:noFill/>
          <a:ln/>
        </p:spPr>
        <p:txBody>
          <a:bodyPr wrap="none" lIns="0" tIns="0" rIns="0" bIns="0" rtlCol="0" anchor="t"/>
          <a:lstStyle/>
          <a:p>
            <a:pPr algn="ctr">
              <a:lnSpc>
                <a:spcPts val="2208"/>
              </a:lnSpc>
            </a:pPr>
            <a:r>
              <a:rPr lang="en-US" sz="2208" b="1" dirty="0">
                <a:solidFill>
                  <a:srgbClr val="EEEFF5"/>
                </a:solidFill>
                <a:latin typeface="Barlow" pitchFamily="34" charset="0"/>
                <a:ea typeface="Barlow" pitchFamily="34" charset="-122"/>
                <a:cs typeface="Barlow" pitchFamily="34" charset="-120"/>
              </a:rPr>
              <a:t>4</a:t>
            </a:r>
            <a:endParaRPr lang="en-US" sz="2208" dirty="0"/>
          </a:p>
        </p:txBody>
      </p:sp>
      <p:sp>
        <p:nvSpPr>
          <p:cNvPr id="20" name="Text 17"/>
          <p:cNvSpPr/>
          <p:nvPr/>
        </p:nvSpPr>
        <p:spPr>
          <a:xfrm>
            <a:off x="1218606" y="4978499"/>
            <a:ext cx="2375594" cy="296863"/>
          </a:xfrm>
          <a:prstGeom prst="rect">
            <a:avLst/>
          </a:prstGeom>
          <a:noFill/>
          <a:ln/>
        </p:spPr>
        <p:txBody>
          <a:bodyPr wrap="none" lIns="0" tIns="0" rIns="0" bIns="0" rtlCol="0" anchor="t"/>
          <a:lstStyle/>
          <a:p>
            <a:pPr>
              <a:lnSpc>
                <a:spcPts val="2333"/>
              </a:lnSpc>
            </a:pPr>
            <a:r>
              <a:rPr lang="en-US" sz="1833" b="1" dirty="0">
                <a:solidFill>
                  <a:srgbClr val="EEEFF5"/>
                </a:solidFill>
                <a:latin typeface="Barlow" pitchFamily="34" charset="0"/>
                <a:ea typeface="Barlow" pitchFamily="34" charset="-122"/>
                <a:cs typeface="Barlow" pitchFamily="34" charset="-120"/>
              </a:rPr>
              <a:t>Sensor Noise</a:t>
            </a:r>
            <a:endParaRPr lang="en-US" sz="1833" dirty="0"/>
          </a:p>
        </p:txBody>
      </p:sp>
      <p:sp>
        <p:nvSpPr>
          <p:cNvPr id="21" name="Text 18"/>
          <p:cNvSpPr/>
          <p:nvPr/>
        </p:nvSpPr>
        <p:spPr>
          <a:xfrm>
            <a:off x="1218605" y="5383609"/>
            <a:ext cx="10341471" cy="866775"/>
          </a:xfrm>
          <a:prstGeom prst="rect">
            <a:avLst/>
          </a:prstGeom>
          <a:noFill/>
          <a:ln/>
        </p:spPr>
        <p:txBody>
          <a:bodyPr wrap="square" lIns="0" tIns="0" rIns="0" bIns="0" rtlCol="0" anchor="t"/>
          <a:lstStyle/>
          <a:p>
            <a:pPr>
              <a:lnSpc>
                <a:spcPts val="2250"/>
              </a:lnSpc>
            </a:pPr>
            <a:r>
              <a:rPr lang="en-US" sz="1417" dirty="0">
                <a:solidFill>
                  <a:srgbClr val="EEEFF5"/>
                </a:solidFill>
                <a:latin typeface="Montserrat" pitchFamily="34" charset="0"/>
                <a:ea typeface="Montserrat" pitchFamily="34" charset="-122"/>
                <a:cs typeface="Montserrat" pitchFamily="34" charset="-120"/>
              </a:rPr>
              <a:t>The presence of noise in the sensor data could introduce errors in the model's predictions, affecting its overall accuracy. Real-world sensor data often contains noise or errors that need to be cleaned, but excessive cleaning might result in loss of important information</a:t>
            </a:r>
            <a:endParaRPr lang="en-US" sz="1417" dirty="0"/>
          </a:p>
        </p:txBody>
      </p:sp>
      <p:sp>
        <p:nvSpPr>
          <p:cNvPr id="24" name="Text 4">
            <a:extLst>
              <a:ext uri="{FF2B5EF4-FFF2-40B4-BE49-F238E27FC236}">
                <a16:creationId xmlns:a16="http://schemas.microsoft.com/office/drawing/2014/main" id="{A7094029-0C3E-04D5-82A6-697CC5E009B9}"/>
              </a:ext>
            </a:extLst>
          </p:cNvPr>
          <p:cNvSpPr/>
          <p:nvPr/>
        </p:nvSpPr>
        <p:spPr>
          <a:xfrm>
            <a:off x="604044" y="2554215"/>
            <a:ext cx="254494" cy="247624"/>
          </a:xfrm>
          <a:prstGeom prst="rect">
            <a:avLst/>
          </a:prstGeom>
          <a:noFill/>
          <a:ln/>
        </p:spPr>
        <p:txBody>
          <a:bodyPr wrap="none" lIns="0" tIns="0" rIns="0" bIns="0" rtlCol="0" anchor="t"/>
          <a:lstStyle/>
          <a:p>
            <a:pPr algn="ctr">
              <a:lnSpc>
                <a:spcPts val="2208"/>
              </a:lnSpc>
            </a:pPr>
            <a:endParaRPr lang="en-US" sz="220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282C32">
              <a:alpha val="80000"/>
            </a:srgbClr>
          </a:solidFill>
          <a:ln/>
        </p:spPr>
        <p:txBody>
          <a:bodyPr/>
          <a:lstStyle/>
          <a:p>
            <a:endParaRPr lang="en-DE" dirty="0"/>
          </a:p>
        </p:txBody>
      </p:sp>
      <p:sp>
        <p:nvSpPr>
          <p:cNvPr id="4" name="Text 1"/>
          <p:cNvSpPr/>
          <p:nvPr/>
        </p:nvSpPr>
        <p:spPr>
          <a:xfrm>
            <a:off x="3720356" y="182117"/>
            <a:ext cx="4751288" cy="593923"/>
          </a:xfrm>
          <a:prstGeom prst="rect">
            <a:avLst/>
          </a:prstGeom>
          <a:noFill/>
          <a:ln/>
        </p:spPr>
        <p:txBody>
          <a:bodyPr wrap="none" lIns="0" tIns="0" rIns="0" bIns="0" rtlCol="0" anchor="t"/>
          <a:lstStyle/>
          <a:p>
            <a:pPr algn="ctr">
              <a:lnSpc>
                <a:spcPts val="4666"/>
              </a:lnSpc>
            </a:pPr>
            <a:r>
              <a:rPr lang="en-US" sz="4400" b="1" dirty="0">
                <a:solidFill>
                  <a:srgbClr val="9998FF"/>
                </a:solidFill>
                <a:latin typeface="Barlow" pitchFamily="34" charset="0"/>
                <a:ea typeface="Barlow" pitchFamily="34" charset="-122"/>
                <a:cs typeface="Barlow" pitchFamily="34" charset="-120"/>
              </a:rPr>
              <a:t>INTRODUCTION</a:t>
            </a:r>
            <a:endParaRPr lang="en-US" sz="4400" dirty="0"/>
          </a:p>
        </p:txBody>
      </p:sp>
      <p:sp>
        <p:nvSpPr>
          <p:cNvPr id="5" name="Text 2"/>
          <p:cNvSpPr/>
          <p:nvPr/>
        </p:nvSpPr>
        <p:spPr>
          <a:xfrm>
            <a:off x="497864" y="1104553"/>
            <a:ext cx="10639425" cy="866775"/>
          </a:xfrm>
          <a:prstGeom prst="rect">
            <a:avLst/>
          </a:prstGeom>
          <a:noFill/>
          <a:ln/>
        </p:spPr>
        <p:txBody>
          <a:bodyPr wrap="square" lIns="0" tIns="0" rIns="0" bIns="0" rtlCol="0" anchor="t"/>
          <a:lstStyle/>
          <a:p>
            <a:pPr marL="285739" indent="-285739" algn="just">
              <a:lnSpc>
                <a:spcPts val="2250"/>
              </a:lnSpc>
              <a:buSzPct val="100000"/>
              <a:buChar char="•"/>
            </a:pPr>
            <a:r>
              <a:rPr lang="en-US" b="1" dirty="0">
                <a:solidFill>
                  <a:srgbClr val="EEEFF5"/>
                </a:solidFill>
                <a:latin typeface="Montserrat" pitchFamily="34" charset="0"/>
                <a:ea typeface="Montserrat" pitchFamily="34" charset="-122"/>
                <a:cs typeface="Montserrat" pitchFamily="34" charset="-120"/>
              </a:rPr>
              <a:t>Project Focus</a:t>
            </a:r>
            <a:r>
              <a:rPr lang="en-US" dirty="0">
                <a:solidFill>
                  <a:srgbClr val="EEEFF5"/>
                </a:solidFill>
                <a:latin typeface="Montserrat" pitchFamily="34" charset="0"/>
                <a:ea typeface="Montserrat" pitchFamily="34" charset="-122"/>
                <a:cs typeface="Montserrat" pitchFamily="34" charset="-120"/>
              </a:rPr>
              <a:t>: The project aims to classify human cooking activities based on time-series data collected from a single IMU sensor (ID 2796), used by 38 subjects performing five different recipes: brownies, pizza, sandwich, salad, and scrambled eggs.</a:t>
            </a:r>
            <a:endParaRPr lang="en-US" dirty="0"/>
          </a:p>
        </p:txBody>
      </p:sp>
      <p:sp>
        <p:nvSpPr>
          <p:cNvPr id="6" name="Text 3"/>
          <p:cNvSpPr/>
          <p:nvPr/>
        </p:nvSpPr>
        <p:spPr>
          <a:xfrm>
            <a:off x="497864" y="2146498"/>
            <a:ext cx="10639425" cy="577850"/>
          </a:xfrm>
          <a:prstGeom prst="rect">
            <a:avLst/>
          </a:prstGeom>
          <a:noFill/>
          <a:ln/>
        </p:spPr>
        <p:txBody>
          <a:bodyPr wrap="square" lIns="0" tIns="0" rIns="0" bIns="0" rtlCol="0" anchor="t"/>
          <a:lstStyle/>
          <a:p>
            <a:pPr marL="285739" indent="-285739" algn="just">
              <a:lnSpc>
                <a:spcPts val="2250"/>
              </a:lnSpc>
              <a:buSzPct val="100000"/>
              <a:buChar char="•"/>
            </a:pPr>
            <a:r>
              <a:rPr lang="en-US" b="1" dirty="0">
                <a:solidFill>
                  <a:srgbClr val="EEEFF5"/>
                </a:solidFill>
                <a:latin typeface="Montserrat" pitchFamily="34" charset="0"/>
                <a:ea typeface="Montserrat" pitchFamily="34" charset="-122"/>
                <a:cs typeface="Montserrat" pitchFamily="34" charset="-120"/>
              </a:rPr>
              <a:t>Inertial Measurement Units (IMUs)</a:t>
            </a:r>
            <a:r>
              <a:rPr lang="en-US" dirty="0">
                <a:solidFill>
                  <a:srgbClr val="EEEFF5"/>
                </a:solidFill>
                <a:latin typeface="Montserrat" pitchFamily="34" charset="0"/>
                <a:ea typeface="Montserrat" pitchFamily="34" charset="-122"/>
                <a:cs typeface="Montserrat" pitchFamily="34" charset="-120"/>
              </a:rPr>
              <a:t>: IMUs, like the sensor (ID 2796) used in this project, measure acceleration, angular velocity, and magnetic fields, providing motion and orientation data for activity recognition tasks.</a:t>
            </a:r>
            <a:endParaRPr lang="en-US" dirty="0"/>
          </a:p>
        </p:txBody>
      </p:sp>
      <p:sp>
        <p:nvSpPr>
          <p:cNvPr id="7" name="Text 4"/>
          <p:cNvSpPr/>
          <p:nvPr/>
        </p:nvSpPr>
        <p:spPr>
          <a:xfrm>
            <a:off x="497864" y="3130384"/>
            <a:ext cx="10639425" cy="577850"/>
          </a:xfrm>
          <a:prstGeom prst="rect">
            <a:avLst/>
          </a:prstGeom>
          <a:noFill/>
          <a:ln/>
        </p:spPr>
        <p:txBody>
          <a:bodyPr wrap="square" lIns="0" tIns="0" rIns="0" bIns="0" rtlCol="0" anchor="t"/>
          <a:lstStyle/>
          <a:p>
            <a:pPr marL="285739" indent="-285739" algn="just">
              <a:lnSpc>
                <a:spcPts val="2250"/>
              </a:lnSpc>
              <a:buSzPct val="100000"/>
              <a:buChar char="•"/>
            </a:pPr>
            <a:r>
              <a:rPr lang="en-US" b="1" dirty="0">
                <a:solidFill>
                  <a:srgbClr val="EEEFF5"/>
                </a:solidFill>
                <a:latin typeface="Montserrat" pitchFamily="34" charset="0"/>
                <a:ea typeface="Montserrat" pitchFamily="34" charset="-122"/>
                <a:cs typeface="Montserrat" pitchFamily="34" charset="-120"/>
              </a:rPr>
              <a:t>Dataset</a:t>
            </a:r>
            <a:r>
              <a:rPr lang="en-US" dirty="0">
                <a:solidFill>
                  <a:srgbClr val="EEEFF5"/>
                </a:solidFill>
                <a:latin typeface="Montserrat" pitchFamily="34" charset="0"/>
                <a:ea typeface="Montserrat" pitchFamily="34" charset="-122"/>
                <a:cs typeface="Montserrat" pitchFamily="34" charset="-120"/>
              </a:rPr>
              <a:t>: The CMU Multimodal Activity Database (CMU-MMAC) was used, containing sensor data that includes accelerometer, gyroscope, and magnetometer readings for the different recipes.</a:t>
            </a:r>
            <a:endParaRPr lang="en-US" dirty="0"/>
          </a:p>
        </p:txBody>
      </p:sp>
      <p:sp>
        <p:nvSpPr>
          <p:cNvPr id="8" name="Text 5"/>
          <p:cNvSpPr/>
          <p:nvPr/>
        </p:nvSpPr>
        <p:spPr>
          <a:xfrm>
            <a:off x="497864" y="4114270"/>
            <a:ext cx="10639425" cy="577850"/>
          </a:xfrm>
          <a:prstGeom prst="rect">
            <a:avLst/>
          </a:prstGeom>
          <a:noFill/>
          <a:ln/>
        </p:spPr>
        <p:txBody>
          <a:bodyPr wrap="square" lIns="0" tIns="0" rIns="0" bIns="0" rtlCol="0" anchor="t"/>
          <a:lstStyle/>
          <a:p>
            <a:pPr marL="285739" indent="-285739" algn="just">
              <a:lnSpc>
                <a:spcPts val="2250"/>
              </a:lnSpc>
              <a:buSzPct val="100000"/>
              <a:buChar char="•"/>
            </a:pPr>
            <a:r>
              <a:rPr lang="en-US" b="1" dirty="0">
                <a:solidFill>
                  <a:srgbClr val="EEEFF5"/>
                </a:solidFill>
                <a:latin typeface="Montserrat" pitchFamily="34" charset="0"/>
                <a:ea typeface="Montserrat" pitchFamily="34" charset="-122"/>
                <a:cs typeface="Montserrat" pitchFamily="34" charset="-120"/>
              </a:rPr>
              <a:t>Recurrent Neural Networks (RNNs)</a:t>
            </a:r>
            <a:r>
              <a:rPr lang="en-US" dirty="0">
                <a:solidFill>
                  <a:srgbClr val="EEEFF5"/>
                </a:solidFill>
                <a:latin typeface="Montserrat" pitchFamily="34" charset="0"/>
                <a:ea typeface="Montserrat" pitchFamily="34" charset="-122"/>
                <a:cs typeface="Montserrat" pitchFamily="34" charset="-120"/>
              </a:rPr>
              <a:t>: RNNs are chosen for their ability to process sequential data, making them suitable for classifying time-series data like sensor readings from cooking activities.</a:t>
            </a:r>
            <a:endParaRPr lang="en-US" dirty="0"/>
          </a:p>
        </p:txBody>
      </p:sp>
      <p:sp>
        <p:nvSpPr>
          <p:cNvPr id="9" name="Text 6"/>
          <p:cNvSpPr/>
          <p:nvPr/>
        </p:nvSpPr>
        <p:spPr>
          <a:xfrm>
            <a:off x="497863" y="5175597"/>
            <a:ext cx="10639425" cy="577850"/>
          </a:xfrm>
          <a:prstGeom prst="rect">
            <a:avLst/>
          </a:prstGeom>
          <a:noFill/>
          <a:ln/>
        </p:spPr>
        <p:txBody>
          <a:bodyPr wrap="square" lIns="0" tIns="0" rIns="0" bIns="0" rtlCol="0" anchor="t"/>
          <a:lstStyle/>
          <a:p>
            <a:pPr marL="285739" indent="-285739" algn="just">
              <a:lnSpc>
                <a:spcPts val="2250"/>
              </a:lnSpc>
              <a:buSzPct val="100000"/>
              <a:buChar char="•"/>
            </a:pPr>
            <a:r>
              <a:rPr lang="en-US" b="1" dirty="0">
                <a:solidFill>
                  <a:srgbClr val="EEEFF5"/>
                </a:solidFill>
                <a:latin typeface="Montserrat" pitchFamily="34" charset="0"/>
                <a:ea typeface="Montserrat" pitchFamily="34" charset="-122"/>
                <a:cs typeface="Montserrat" pitchFamily="34" charset="-120"/>
              </a:rPr>
              <a:t>Goal</a:t>
            </a:r>
            <a:r>
              <a:rPr lang="en-US" dirty="0">
                <a:solidFill>
                  <a:srgbClr val="EEEFF5"/>
                </a:solidFill>
                <a:latin typeface="Montserrat" pitchFamily="34" charset="0"/>
                <a:ea typeface="Montserrat" pitchFamily="34" charset="-122"/>
                <a:cs typeface="Montserrat" pitchFamily="34" charset="-120"/>
              </a:rPr>
              <a:t>: The project aims to accurately classify cooking activities based on motion data using deep learning models, demonstrating the application of IMU sensors in activity recognition.</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1156851" y="637762"/>
            <a:ext cx="9888496" cy="900131"/>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a:solidFill>
                  <a:schemeClr val="bg1"/>
                </a:solidFill>
                <a:latin typeface="+mj-lt"/>
                <a:ea typeface="+mj-ea"/>
                <a:cs typeface="+mj-cs"/>
              </a:rPr>
              <a:t>Conclusion</a:t>
            </a:r>
            <a:endParaRPr lang="en-US" sz="4000" kern="1200">
              <a:solidFill>
                <a:schemeClr val="bg1"/>
              </a:solidFill>
              <a:latin typeface="+mj-lt"/>
              <a:ea typeface="+mj-ea"/>
              <a:cs typeface="+mj-cs"/>
            </a:endParaRPr>
          </a:p>
        </p:txBody>
      </p:sp>
      <p:sp>
        <p:nvSpPr>
          <p:cNvPr id="39" name="Rectangle 38">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1"/>
          <p:cNvSpPr/>
          <p:nvPr/>
        </p:nvSpPr>
        <p:spPr>
          <a:xfrm>
            <a:off x="1155548" y="2217343"/>
            <a:ext cx="9880893" cy="3959619"/>
          </a:xfrm>
          <a:prstGeom prst="rect">
            <a:avLst/>
          </a:prstGeom>
        </p:spPr>
        <p:txBody>
          <a:bodyPr vert="horz" lIns="91440" tIns="45720" rIns="91440" bIns="45720" rtlCol="0">
            <a:normAutofit/>
          </a:bodyPr>
          <a:lstStyle/>
          <a:p>
            <a:pPr algn="just">
              <a:lnSpc>
                <a:spcPct val="90000"/>
              </a:lnSpc>
              <a:spcAft>
                <a:spcPts val="600"/>
              </a:spcAft>
            </a:pPr>
            <a:r>
              <a:rPr lang="en-US" sz="2400" dirty="0"/>
              <a:t>In this project, we explored recipe classification using the CMU-MMAC dataset, leveraging advanced machine-learning techniques such as RNNs, LSTMs, and GRUs. By utilizing data from an Inertial Measurement Unit (IMU), we aimed to capture the intricate motion patterns involved in cooking activities. The results demonstrated the potential of deep learning in recognizing complex patterns within sequential data, highlighting its applicability in real-world scenarios like smart kitchens and automated cooking assistance. However, challenges such as noise and distortion in sensor readings significantly impacted the accuracy of our models, indicating the need for robust data cleaning and preprocessing techniques.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1707853"/>
          </a:xfrm>
          <a:prstGeom prst="rect">
            <a:avLst/>
          </a:prstGeom>
        </p:spPr>
      </p:pic>
      <p:sp>
        <p:nvSpPr>
          <p:cNvPr id="3" name="Text 0"/>
          <p:cNvSpPr/>
          <p:nvPr/>
        </p:nvSpPr>
        <p:spPr>
          <a:xfrm>
            <a:off x="3976540" y="1903093"/>
            <a:ext cx="4083744" cy="510481"/>
          </a:xfrm>
          <a:prstGeom prst="rect">
            <a:avLst/>
          </a:prstGeom>
          <a:noFill/>
          <a:ln/>
        </p:spPr>
        <p:txBody>
          <a:bodyPr wrap="none" lIns="0" tIns="0" rIns="0" bIns="0" rtlCol="0" anchor="t"/>
          <a:lstStyle/>
          <a:p>
            <a:pPr algn="ctr">
              <a:lnSpc>
                <a:spcPts val="4000"/>
              </a:lnSpc>
            </a:pPr>
            <a:r>
              <a:rPr lang="en-US" sz="3600" b="1" dirty="0">
                <a:solidFill>
                  <a:srgbClr val="9998FF"/>
                </a:solidFill>
                <a:latin typeface="Barlow" pitchFamily="34" charset="0"/>
                <a:ea typeface="Barlow" pitchFamily="34" charset="-122"/>
                <a:cs typeface="Barlow" pitchFamily="34" charset="-120"/>
              </a:rPr>
              <a:t> Future Work</a:t>
            </a:r>
            <a:endParaRPr lang="en-US" sz="3600" dirty="0"/>
          </a:p>
        </p:txBody>
      </p:sp>
      <p:sp>
        <p:nvSpPr>
          <p:cNvPr id="4" name="Text 1"/>
          <p:cNvSpPr/>
          <p:nvPr/>
        </p:nvSpPr>
        <p:spPr>
          <a:xfrm>
            <a:off x="465535" y="2482316"/>
            <a:ext cx="11105753" cy="496491"/>
          </a:xfrm>
          <a:prstGeom prst="rect">
            <a:avLst/>
          </a:prstGeom>
          <a:noFill/>
          <a:ln/>
        </p:spPr>
        <p:txBody>
          <a:bodyPr wrap="square" lIns="0" tIns="0" rIns="0" bIns="0" rtlCol="0" anchor="t"/>
          <a:lstStyle/>
          <a:p>
            <a:pPr>
              <a:lnSpc>
                <a:spcPts val="1917"/>
              </a:lnSpc>
            </a:pPr>
            <a:r>
              <a:rPr lang="en-US" sz="1400" dirty="0">
                <a:solidFill>
                  <a:srgbClr val="EEEFF5"/>
                </a:solidFill>
                <a:latin typeface="Montserrat" pitchFamily="34" charset="0"/>
                <a:ea typeface="Montserrat" pitchFamily="34" charset="-122"/>
                <a:cs typeface="Montserrat" pitchFamily="34" charset="-120"/>
              </a:rPr>
              <a:t>The results of this study demonstrate the potential of using IMUs and RNN models for recognizing activities in a kitchen environment. However, further research is needed to address the limitations and explore new avenues for improvement.</a:t>
            </a:r>
            <a:endParaRPr lang="en-US" sz="1400" dirty="0"/>
          </a:p>
        </p:txBody>
      </p:sp>
      <p:sp>
        <p:nvSpPr>
          <p:cNvPr id="5" name="Shape 2"/>
          <p:cNvSpPr/>
          <p:nvPr/>
        </p:nvSpPr>
        <p:spPr>
          <a:xfrm>
            <a:off x="543124" y="3298950"/>
            <a:ext cx="2660055" cy="2651522"/>
          </a:xfrm>
          <a:prstGeom prst="roundRect">
            <a:avLst>
              <a:gd name="adj" fmla="val 5267"/>
            </a:avLst>
          </a:prstGeom>
          <a:solidFill>
            <a:srgbClr val="282C32"/>
          </a:solidFill>
          <a:ln/>
          <a:effectLst>
            <a:outerShdw blurRad="45720" dist="22860" dir="13500000" algn="bl" rotWithShape="0">
              <a:srgbClr val="FFFFFF">
                <a:alpha val="10000"/>
              </a:srgbClr>
            </a:outerShdw>
          </a:effectLst>
        </p:spPr>
        <p:txBody>
          <a:bodyPr/>
          <a:lstStyle/>
          <a:p>
            <a:endParaRPr lang="en-DE" sz="1500"/>
          </a:p>
        </p:txBody>
      </p:sp>
      <p:sp>
        <p:nvSpPr>
          <p:cNvPr id="6" name="Text 3"/>
          <p:cNvSpPr/>
          <p:nvPr/>
        </p:nvSpPr>
        <p:spPr>
          <a:xfrm>
            <a:off x="742653" y="3454128"/>
            <a:ext cx="2260997" cy="255191"/>
          </a:xfrm>
          <a:prstGeom prst="rect">
            <a:avLst/>
          </a:prstGeom>
          <a:noFill/>
          <a:ln/>
        </p:spPr>
        <p:txBody>
          <a:bodyPr wrap="none" lIns="0" tIns="0" rIns="0" bIns="0" rtlCol="0" anchor="t"/>
          <a:lstStyle/>
          <a:p>
            <a:pPr algn="ctr">
              <a:lnSpc>
                <a:spcPts val="2000"/>
              </a:lnSpc>
            </a:pPr>
            <a:r>
              <a:rPr lang="en-US" b="1" dirty="0">
                <a:solidFill>
                  <a:srgbClr val="EEEFF5"/>
                </a:solidFill>
                <a:latin typeface="Barlow" pitchFamily="34" charset="0"/>
                <a:ea typeface="Barlow" pitchFamily="34" charset="-122"/>
                <a:cs typeface="Barlow" pitchFamily="34" charset="-120"/>
              </a:rPr>
              <a:t>Improved Data Collection</a:t>
            </a:r>
            <a:endParaRPr lang="en-US" dirty="0"/>
          </a:p>
        </p:txBody>
      </p:sp>
      <p:sp>
        <p:nvSpPr>
          <p:cNvPr id="7" name="Text 4"/>
          <p:cNvSpPr/>
          <p:nvPr/>
        </p:nvSpPr>
        <p:spPr>
          <a:xfrm>
            <a:off x="698303" y="3802386"/>
            <a:ext cx="2349698" cy="1489472"/>
          </a:xfrm>
          <a:prstGeom prst="rect">
            <a:avLst/>
          </a:prstGeom>
          <a:noFill/>
          <a:ln/>
        </p:spPr>
        <p:txBody>
          <a:bodyPr wrap="square" lIns="0" tIns="0" rIns="0" bIns="0" rtlCol="0" anchor="t"/>
          <a:lstStyle/>
          <a:p>
            <a:pPr algn="ctr">
              <a:lnSpc>
                <a:spcPts val="1917"/>
              </a:lnSpc>
            </a:pPr>
            <a:r>
              <a:rPr lang="en-US" sz="1400" dirty="0">
                <a:solidFill>
                  <a:srgbClr val="EEEFF5"/>
                </a:solidFill>
                <a:latin typeface="Montserrat" pitchFamily="34" charset="0"/>
                <a:ea typeface="Montserrat" pitchFamily="34" charset="-122"/>
                <a:cs typeface="Montserrat" pitchFamily="34" charset="-120"/>
              </a:rPr>
              <a:t>Future studies could focus on collecting more comprehensive and diverse data, including recordings from a wider range of participants and activities.</a:t>
            </a:r>
            <a:endParaRPr lang="en-US" sz="1400" dirty="0"/>
          </a:p>
        </p:txBody>
      </p:sp>
      <p:sp>
        <p:nvSpPr>
          <p:cNvPr id="8" name="Shape 5"/>
          <p:cNvSpPr/>
          <p:nvPr/>
        </p:nvSpPr>
        <p:spPr>
          <a:xfrm>
            <a:off x="3358358" y="3298950"/>
            <a:ext cx="2660055" cy="2651522"/>
          </a:xfrm>
          <a:prstGeom prst="roundRect">
            <a:avLst>
              <a:gd name="adj" fmla="val 5267"/>
            </a:avLst>
          </a:prstGeom>
          <a:solidFill>
            <a:srgbClr val="282C32"/>
          </a:solidFill>
          <a:ln/>
          <a:effectLst>
            <a:outerShdw blurRad="45720" dist="22860" dir="13500000" algn="bl" rotWithShape="0">
              <a:srgbClr val="FFFFFF">
                <a:alpha val="10000"/>
              </a:srgbClr>
            </a:outerShdw>
          </a:effectLst>
        </p:spPr>
        <p:txBody>
          <a:bodyPr/>
          <a:lstStyle/>
          <a:p>
            <a:endParaRPr lang="en-DE" sz="1500"/>
          </a:p>
        </p:txBody>
      </p:sp>
      <p:sp>
        <p:nvSpPr>
          <p:cNvPr id="9" name="Text 6"/>
          <p:cNvSpPr/>
          <p:nvPr/>
        </p:nvSpPr>
        <p:spPr>
          <a:xfrm>
            <a:off x="3667424" y="3454128"/>
            <a:ext cx="2041823" cy="255191"/>
          </a:xfrm>
          <a:prstGeom prst="rect">
            <a:avLst/>
          </a:prstGeom>
          <a:noFill/>
          <a:ln/>
        </p:spPr>
        <p:txBody>
          <a:bodyPr wrap="none" lIns="0" tIns="0" rIns="0" bIns="0" rtlCol="0" anchor="t"/>
          <a:lstStyle/>
          <a:p>
            <a:pPr algn="ctr">
              <a:lnSpc>
                <a:spcPts val="2000"/>
              </a:lnSpc>
            </a:pPr>
            <a:r>
              <a:rPr lang="en-US" b="1" dirty="0">
                <a:solidFill>
                  <a:srgbClr val="EEEFF5"/>
                </a:solidFill>
                <a:latin typeface="Barlow" pitchFamily="34" charset="0"/>
                <a:ea typeface="Barlow" pitchFamily="34" charset="-122"/>
                <a:cs typeface="Barlow" pitchFamily="34" charset="-120"/>
              </a:rPr>
              <a:t>Data Augmentation: </a:t>
            </a:r>
            <a:endParaRPr lang="en-US" dirty="0"/>
          </a:p>
        </p:txBody>
      </p:sp>
      <p:sp>
        <p:nvSpPr>
          <p:cNvPr id="10" name="Text 7"/>
          <p:cNvSpPr/>
          <p:nvPr/>
        </p:nvSpPr>
        <p:spPr>
          <a:xfrm>
            <a:off x="3513535" y="3802386"/>
            <a:ext cx="2349698" cy="1241227"/>
          </a:xfrm>
          <a:prstGeom prst="rect">
            <a:avLst/>
          </a:prstGeom>
          <a:noFill/>
          <a:ln/>
        </p:spPr>
        <p:txBody>
          <a:bodyPr wrap="square" lIns="0" tIns="0" rIns="0" bIns="0" rtlCol="0" anchor="t"/>
          <a:lstStyle/>
          <a:p>
            <a:pPr algn="ctr">
              <a:lnSpc>
                <a:spcPts val="1917"/>
              </a:lnSpc>
            </a:pPr>
            <a:r>
              <a:rPr lang="en-US" sz="1400" dirty="0">
                <a:solidFill>
                  <a:srgbClr val="EEEFF5"/>
                </a:solidFill>
                <a:latin typeface="Montserrat" pitchFamily="34" charset="0"/>
                <a:ea typeface="Montserrat" pitchFamily="34" charset="-122"/>
                <a:cs typeface="Montserrat" pitchFamily="34" charset="-120"/>
              </a:rPr>
              <a:t>Implementing techniques like synthetic data generation could help address data imbalance and enhance the model's ability to generalize</a:t>
            </a:r>
            <a:endParaRPr lang="en-US" sz="1400" dirty="0"/>
          </a:p>
        </p:txBody>
      </p:sp>
      <p:sp>
        <p:nvSpPr>
          <p:cNvPr id="11" name="Shape 8"/>
          <p:cNvSpPr/>
          <p:nvPr/>
        </p:nvSpPr>
        <p:spPr>
          <a:xfrm>
            <a:off x="6173590" y="3298950"/>
            <a:ext cx="2660055" cy="2651522"/>
          </a:xfrm>
          <a:prstGeom prst="roundRect">
            <a:avLst>
              <a:gd name="adj" fmla="val 5267"/>
            </a:avLst>
          </a:prstGeom>
          <a:solidFill>
            <a:srgbClr val="282C32"/>
          </a:solidFill>
          <a:ln/>
          <a:effectLst>
            <a:outerShdw blurRad="45720" dist="22860" dir="13500000" algn="bl" rotWithShape="0">
              <a:srgbClr val="FFFFFF">
                <a:alpha val="10000"/>
              </a:srgbClr>
            </a:outerShdw>
          </a:effectLst>
        </p:spPr>
        <p:txBody>
          <a:bodyPr/>
          <a:lstStyle/>
          <a:p>
            <a:endParaRPr lang="en-DE" sz="1500"/>
          </a:p>
        </p:txBody>
      </p:sp>
      <p:sp>
        <p:nvSpPr>
          <p:cNvPr id="12" name="Text 9"/>
          <p:cNvSpPr/>
          <p:nvPr/>
        </p:nvSpPr>
        <p:spPr>
          <a:xfrm>
            <a:off x="6328769" y="3454127"/>
            <a:ext cx="2349698" cy="510382"/>
          </a:xfrm>
          <a:prstGeom prst="rect">
            <a:avLst/>
          </a:prstGeom>
          <a:noFill/>
          <a:ln/>
        </p:spPr>
        <p:txBody>
          <a:bodyPr wrap="square" lIns="0" tIns="0" rIns="0" bIns="0" rtlCol="0" anchor="t"/>
          <a:lstStyle/>
          <a:p>
            <a:pPr algn="ctr">
              <a:lnSpc>
                <a:spcPts val="2000"/>
              </a:lnSpc>
            </a:pPr>
            <a:r>
              <a:rPr lang="en-US" b="1" dirty="0">
                <a:solidFill>
                  <a:srgbClr val="EEEFF5"/>
                </a:solidFill>
                <a:latin typeface="Barlow" pitchFamily="34" charset="0"/>
                <a:ea typeface="Barlow" pitchFamily="34" charset="-122"/>
                <a:cs typeface="Barlow" pitchFamily="34" charset="-120"/>
              </a:rPr>
              <a:t>Advanced Model Architectures</a:t>
            </a:r>
            <a:endParaRPr lang="en-US" dirty="0"/>
          </a:p>
        </p:txBody>
      </p:sp>
      <p:sp>
        <p:nvSpPr>
          <p:cNvPr id="13" name="Text 10"/>
          <p:cNvSpPr/>
          <p:nvPr/>
        </p:nvSpPr>
        <p:spPr>
          <a:xfrm>
            <a:off x="6328769" y="4057576"/>
            <a:ext cx="2349698" cy="1737718"/>
          </a:xfrm>
          <a:prstGeom prst="rect">
            <a:avLst/>
          </a:prstGeom>
          <a:noFill/>
          <a:ln/>
        </p:spPr>
        <p:txBody>
          <a:bodyPr wrap="square" lIns="0" tIns="0" rIns="0" bIns="0" rtlCol="0" anchor="t"/>
          <a:lstStyle/>
          <a:p>
            <a:pPr algn="ctr">
              <a:lnSpc>
                <a:spcPts val="1917"/>
              </a:lnSpc>
            </a:pPr>
            <a:r>
              <a:rPr lang="en-US" sz="1400" dirty="0">
                <a:solidFill>
                  <a:srgbClr val="EEEFF5"/>
                </a:solidFill>
                <a:latin typeface="Montserrat" pitchFamily="34" charset="0"/>
                <a:ea typeface="Montserrat" pitchFamily="34" charset="-122"/>
                <a:cs typeface="Montserrat" pitchFamily="34" charset="-120"/>
              </a:rPr>
              <a:t>Exploring alternative model architectures, such as Combinations of Neural Networks like CNNs and RNNs together or  transformers, could enhance the model's performance.</a:t>
            </a:r>
            <a:endParaRPr lang="en-US" sz="1400" dirty="0"/>
          </a:p>
        </p:txBody>
      </p:sp>
      <p:sp>
        <p:nvSpPr>
          <p:cNvPr id="14" name="Shape 11"/>
          <p:cNvSpPr/>
          <p:nvPr/>
        </p:nvSpPr>
        <p:spPr>
          <a:xfrm>
            <a:off x="8988823" y="3298950"/>
            <a:ext cx="2660055" cy="2651522"/>
          </a:xfrm>
          <a:prstGeom prst="roundRect">
            <a:avLst>
              <a:gd name="adj" fmla="val 5267"/>
            </a:avLst>
          </a:prstGeom>
          <a:solidFill>
            <a:srgbClr val="282C32"/>
          </a:solidFill>
          <a:ln/>
          <a:effectLst>
            <a:outerShdw blurRad="45720" dist="22860" dir="13500000" algn="bl" rotWithShape="0">
              <a:srgbClr val="FFFFFF">
                <a:alpha val="10000"/>
              </a:srgbClr>
            </a:outerShdw>
          </a:effectLst>
        </p:spPr>
        <p:txBody>
          <a:bodyPr/>
          <a:lstStyle/>
          <a:p>
            <a:endParaRPr lang="en-DE" sz="1500"/>
          </a:p>
        </p:txBody>
      </p:sp>
      <p:sp>
        <p:nvSpPr>
          <p:cNvPr id="15" name="Text 12"/>
          <p:cNvSpPr/>
          <p:nvPr/>
        </p:nvSpPr>
        <p:spPr>
          <a:xfrm>
            <a:off x="9265644" y="3454128"/>
            <a:ext cx="2106315" cy="255191"/>
          </a:xfrm>
          <a:prstGeom prst="rect">
            <a:avLst/>
          </a:prstGeom>
          <a:noFill/>
          <a:ln/>
        </p:spPr>
        <p:txBody>
          <a:bodyPr wrap="none" lIns="0" tIns="0" rIns="0" bIns="0" rtlCol="0" anchor="t"/>
          <a:lstStyle/>
          <a:p>
            <a:pPr algn="ctr">
              <a:lnSpc>
                <a:spcPts val="2000"/>
              </a:lnSpc>
            </a:pPr>
            <a:r>
              <a:rPr lang="en-US" b="1" dirty="0">
                <a:solidFill>
                  <a:srgbClr val="EEEFF5"/>
                </a:solidFill>
                <a:latin typeface="Barlow" pitchFamily="34" charset="0"/>
                <a:ea typeface="Barlow" pitchFamily="34" charset="-122"/>
                <a:cs typeface="Barlow" pitchFamily="34" charset="-120"/>
              </a:rPr>
              <a:t>Real-Time Applications</a:t>
            </a:r>
            <a:endParaRPr lang="en-US" dirty="0"/>
          </a:p>
        </p:txBody>
      </p:sp>
      <p:sp>
        <p:nvSpPr>
          <p:cNvPr id="16" name="Text 13"/>
          <p:cNvSpPr/>
          <p:nvPr/>
        </p:nvSpPr>
        <p:spPr>
          <a:xfrm>
            <a:off x="9144001" y="3802386"/>
            <a:ext cx="2349698" cy="1241227"/>
          </a:xfrm>
          <a:prstGeom prst="rect">
            <a:avLst/>
          </a:prstGeom>
          <a:noFill/>
          <a:ln/>
        </p:spPr>
        <p:txBody>
          <a:bodyPr wrap="square" lIns="0" tIns="0" rIns="0" bIns="0" rtlCol="0" anchor="t"/>
          <a:lstStyle/>
          <a:p>
            <a:pPr algn="ctr">
              <a:lnSpc>
                <a:spcPts val="1917"/>
              </a:lnSpc>
            </a:pPr>
            <a:r>
              <a:rPr lang="en-US" sz="1400" dirty="0">
                <a:solidFill>
                  <a:srgbClr val="EEEFF5"/>
                </a:solidFill>
                <a:latin typeface="Montserrat" pitchFamily="34" charset="0"/>
                <a:ea typeface="Montserrat" pitchFamily="34" charset="-122"/>
                <a:cs typeface="Montserrat" pitchFamily="34" charset="-120"/>
              </a:rPr>
              <a:t>Integrating the model into real-time applications, such as smart kitchens or assistive devices, could have significant practical implications.</a:t>
            </a:r>
            <a:endParaRPr lang="en-US" sz="1400" dirty="0"/>
          </a:p>
        </p:txBody>
      </p:sp>
      <p:pic>
        <p:nvPicPr>
          <p:cNvPr id="17" name="Image 0" descr="preencoded.png">
            <a:extLst>
              <a:ext uri="{FF2B5EF4-FFF2-40B4-BE49-F238E27FC236}">
                <a16:creationId xmlns:a16="http://schemas.microsoft.com/office/drawing/2014/main" id="{34ACC8D7-9B11-71F7-4DB5-CD57F9C62484}"/>
              </a:ext>
            </a:extLst>
          </p:cNvPr>
          <p:cNvPicPr>
            <a:picLocks noChangeAspect="1"/>
          </p:cNvPicPr>
          <p:nvPr/>
        </p:nvPicPr>
        <p:blipFill>
          <a:blip r:embed="rId4"/>
          <a:stretch>
            <a:fillRect/>
          </a:stretch>
        </p:blipFill>
        <p:spPr>
          <a:xfrm>
            <a:off x="-14106" y="6525320"/>
            <a:ext cx="12191999" cy="3326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282C32">
              <a:alpha val="80000"/>
            </a:srgbClr>
          </a:solidFill>
          <a:ln/>
        </p:spPr>
        <p:txBody>
          <a:bodyPr/>
          <a:lstStyle/>
          <a:p>
            <a:endParaRPr lang="en-DE" sz="1500"/>
          </a:p>
        </p:txBody>
      </p:sp>
      <p:sp>
        <p:nvSpPr>
          <p:cNvPr id="4" name="Text 1"/>
          <p:cNvSpPr/>
          <p:nvPr/>
        </p:nvSpPr>
        <p:spPr>
          <a:xfrm>
            <a:off x="1344612" y="1209675"/>
            <a:ext cx="9502676" cy="1187847"/>
          </a:xfrm>
          <a:prstGeom prst="rect">
            <a:avLst/>
          </a:prstGeom>
          <a:noFill/>
          <a:ln/>
        </p:spPr>
        <p:txBody>
          <a:bodyPr wrap="none" lIns="0" tIns="0" rIns="0" bIns="0" rtlCol="0" anchor="t"/>
          <a:lstStyle/>
          <a:p>
            <a:pPr algn="ctr">
              <a:lnSpc>
                <a:spcPts val="9333"/>
              </a:lnSpc>
            </a:pPr>
            <a:r>
              <a:rPr lang="en-US" sz="15000" b="1" dirty="0">
                <a:solidFill>
                  <a:srgbClr val="9998FF"/>
                </a:solidFill>
                <a:latin typeface="Barlow" pitchFamily="34" charset="0"/>
                <a:ea typeface="Barlow" pitchFamily="34" charset="-122"/>
                <a:cs typeface="Barlow" pitchFamily="34" charset="-120"/>
              </a:rPr>
              <a:t>THANK YOU</a:t>
            </a:r>
            <a:endParaRPr lang="en-US" sz="15000" dirty="0"/>
          </a:p>
        </p:txBody>
      </p:sp>
      <p:pic>
        <p:nvPicPr>
          <p:cNvPr id="5" name="Image 1" descr="preencoded.png"/>
          <p:cNvPicPr>
            <a:picLocks noChangeAspect="1"/>
          </p:cNvPicPr>
          <p:nvPr/>
        </p:nvPicPr>
        <p:blipFill>
          <a:blip r:embed="rId4"/>
          <a:stretch>
            <a:fillRect/>
          </a:stretch>
        </p:blipFill>
        <p:spPr>
          <a:xfrm>
            <a:off x="5305131" y="2983357"/>
            <a:ext cx="1581638" cy="1581638"/>
          </a:xfrm>
          <a:prstGeom prst="rect">
            <a:avLst/>
          </a:prstGeom>
        </p:spPr>
      </p:pic>
      <p:sp>
        <p:nvSpPr>
          <p:cNvPr id="6" name="Text 2"/>
          <p:cNvSpPr/>
          <p:nvPr/>
        </p:nvSpPr>
        <p:spPr>
          <a:xfrm>
            <a:off x="4908153" y="4614155"/>
            <a:ext cx="2375594" cy="296863"/>
          </a:xfrm>
          <a:prstGeom prst="rect">
            <a:avLst/>
          </a:prstGeom>
          <a:noFill/>
          <a:ln/>
        </p:spPr>
        <p:txBody>
          <a:bodyPr wrap="none" lIns="0" tIns="0" rIns="0" bIns="0" rtlCol="0" anchor="t"/>
          <a:lstStyle/>
          <a:p>
            <a:pPr algn="ctr">
              <a:lnSpc>
                <a:spcPts val="2333"/>
              </a:lnSpc>
            </a:pPr>
            <a:r>
              <a:rPr lang="en-US" sz="1833" b="1" dirty="0">
                <a:solidFill>
                  <a:srgbClr val="EEEFF5"/>
                </a:solidFill>
                <a:latin typeface="Barlow" pitchFamily="34" charset="0"/>
                <a:ea typeface="Barlow" pitchFamily="34" charset="-122"/>
                <a:cs typeface="Barlow" pitchFamily="34" charset="-120"/>
              </a:rPr>
              <a:t>Any Questions?</a:t>
            </a:r>
            <a:endParaRPr lang="en-US" sz="1833" dirty="0"/>
          </a:p>
        </p:txBody>
      </p:sp>
      <p:sp>
        <p:nvSpPr>
          <p:cNvPr id="7" name="Text 3"/>
          <p:cNvSpPr/>
          <p:nvPr/>
        </p:nvSpPr>
        <p:spPr>
          <a:xfrm>
            <a:off x="2962870" y="4911018"/>
            <a:ext cx="6266160" cy="356294"/>
          </a:xfrm>
          <a:prstGeom prst="rect">
            <a:avLst/>
          </a:prstGeom>
          <a:noFill/>
          <a:ln/>
        </p:spPr>
        <p:txBody>
          <a:bodyPr wrap="none" lIns="0" tIns="0" rIns="0" bIns="0" rtlCol="0" anchor="t"/>
          <a:lstStyle/>
          <a:p>
            <a:pPr algn="ctr">
              <a:lnSpc>
                <a:spcPts val="2792"/>
              </a:lnSpc>
            </a:pPr>
            <a:r>
              <a:rPr lang="en-US" sz="2208" b="1" dirty="0">
                <a:solidFill>
                  <a:srgbClr val="EEEFF5"/>
                </a:solidFill>
                <a:latin typeface="Barlow" pitchFamily="34" charset="0"/>
                <a:ea typeface="Barlow" pitchFamily="34" charset="-122"/>
                <a:cs typeface="Barlow" pitchFamily="34" charset="-120"/>
              </a:rPr>
              <a:t>I am happy to answer any questions you may have.</a:t>
            </a:r>
            <a:endParaRPr lang="en-US" sz="2208" dirty="0"/>
          </a:p>
        </p:txBody>
      </p:sp>
      <p:sp>
        <p:nvSpPr>
          <p:cNvPr id="8" name="Text 4"/>
          <p:cNvSpPr/>
          <p:nvPr/>
        </p:nvSpPr>
        <p:spPr>
          <a:xfrm>
            <a:off x="563099" y="5892042"/>
            <a:ext cx="2475806" cy="593725"/>
          </a:xfrm>
          <a:prstGeom prst="rect">
            <a:avLst/>
          </a:prstGeom>
          <a:noFill/>
          <a:ln/>
        </p:spPr>
        <p:txBody>
          <a:bodyPr wrap="square" lIns="0" tIns="0" rIns="0" bIns="0" rtlCol="0" anchor="t"/>
          <a:lstStyle/>
          <a:p>
            <a:pPr>
              <a:lnSpc>
                <a:spcPts val="2333"/>
              </a:lnSpc>
            </a:pPr>
            <a:r>
              <a:rPr lang="en-US" sz="1833" b="1" dirty="0">
                <a:solidFill>
                  <a:srgbClr val="CCCCCC"/>
                </a:solidFill>
                <a:latin typeface="Barlow" pitchFamily="34" charset="0"/>
                <a:ea typeface="Barlow" pitchFamily="34" charset="-122"/>
                <a:cs typeface="Barlow" pitchFamily="34" charset="-120"/>
              </a:rPr>
              <a:t>Presented By: </a:t>
            </a:r>
            <a:r>
              <a:rPr lang="en-US" sz="1833" b="1" dirty="0">
                <a:solidFill>
                  <a:srgbClr val="9998FF"/>
                </a:solidFill>
                <a:latin typeface="Barlow" pitchFamily="34" charset="0"/>
                <a:ea typeface="Barlow" pitchFamily="34" charset="-122"/>
                <a:cs typeface="Barlow" pitchFamily="34" charset="-120"/>
              </a:rPr>
              <a:t>
</a:t>
            </a:r>
            <a:r>
              <a:rPr lang="en-US" sz="1833" b="1" dirty="0">
                <a:solidFill>
                  <a:srgbClr val="CCCCCC"/>
                </a:solidFill>
                <a:latin typeface="Barlow" pitchFamily="34" charset="0"/>
                <a:ea typeface="Barlow" pitchFamily="34" charset="-122"/>
                <a:cs typeface="Barlow" pitchFamily="34" charset="-120"/>
              </a:rPr>
              <a:t>Nikhil Kumar - 11037894</a:t>
            </a:r>
            <a:endParaRPr lang="en-US" sz="183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 0" descr="preencoded.png">
            <a:extLst>
              <a:ext uri="{FF2B5EF4-FFF2-40B4-BE49-F238E27FC236}">
                <a16:creationId xmlns:a16="http://schemas.microsoft.com/office/drawing/2014/main" id="{26C52471-3DAF-E9C0-8334-648AC38006AE}"/>
              </a:ext>
            </a:extLst>
          </p:cNvPr>
          <p:cNvPicPr>
            <a:picLocks noChangeAspect="1"/>
          </p:cNvPicPr>
          <p:nvPr/>
        </p:nvPicPr>
        <p:blipFill>
          <a:blip r:embed="rId2"/>
          <a:stretch>
            <a:fillRect/>
          </a:stretch>
        </p:blipFill>
        <p:spPr>
          <a:xfrm>
            <a:off x="7885854" y="1090896"/>
            <a:ext cx="4424624" cy="3318468"/>
          </a:xfrm>
          <a:prstGeom prst="rect">
            <a:avLst/>
          </a:prstGeom>
        </p:spPr>
      </p:pic>
      <p:sp>
        <p:nvSpPr>
          <p:cNvPr id="33" name="Text 0">
            <a:extLst>
              <a:ext uri="{FF2B5EF4-FFF2-40B4-BE49-F238E27FC236}">
                <a16:creationId xmlns:a16="http://schemas.microsoft.com/office/drawing/2014/main" id="{C1951EBB-EDFF-5E6C-EA58-0D82D7CAF5ED}"/>
              </a:ext>
            </a:extLst>
          </p:cNvPr>
          <p:cNvSpPr/>
          <p:nvPr/>
        </p:nvSpPr>
        <p:spPr>
          <a:xfrm>
            <a:off x="1647930" y="201289"/>
            <a:ext cx="9214337" cy="573405"/>
          </a:xfrm>
          <a:prstGeom prst="rect">
            <a:avLst/>
          </a:prstGeom>
          <a:noFill/>
          <a:ln/>
        </p:spPr>
        <p:txBody>
          <a:bodyPr wrap="none" lIns="0" tIns="0" rIns="0" bIns="0" rtlCol="0" anchor="t"/>
          <a:lstStyle/>
          <a:p>
            <a:pPr marL="0" indent="0" algn="ctr">
              <a:lnSpc>
                <a:spcPts val="4500"/>
              </a:lnSpc>
              <a:buNone/>
            </a:pPr>
            <a:r>
              <a:rPr lang="en-US" sz="4000" b="1" dirty="0">
                <a:solidFill>
                  <a:srgbClr val="9998FF"/>
                </a:solidFill>
                <a:latin typeface="Barlow" pitchFamily="34" charset="0"/>
                <a:ea typeface="Barlow" pitchFamily="34" charset="-122"/>
                <a:cs typeface="Barlow" pitchFamily="34" charset="-120"/>
              </a:rPr>
              <a:t>Inertial Measurement Unit Device</a:t>
            </a:r>
            <a:endParaRPr lang="en-US" sz="4000" dirty="0"/>
          </a:p>
        </p:txBody>
      </p:sp>
      <p:sp>
        <p:nvSpPr>
          <p:cNvPr id="34" name="Text 1">
            <a:extLst>
              <a:ext uri="{FF2B5EF4-FFF2-40B4-BE49-F238E27FC236}">
                <a16:creationId xmlns:a16="http://schemas.microsoft.com/office/drawing/2014/main" id="{16A862DC-AF71-58B9-8446-6163510D0118}"/>
              </a:ext>
            </a:extLst>
          </p:cNvPr>
          <p:cNvSpPr/>
          <p:nvPr/>
        </p:nvSpPr>
        <p:spPr>
          <a:xfrm>
            <a:off x="240732" y="832154"/>
            <a:ext cx="7645122" cy="1194838"/>
          </a:xfrm>
          <a:prstGeom prst="rect">
            <a:avLst/>
          </a:prstGeom>
          <a:noFill/>
          <a:ln/>
        </p:spPr>
        <p:txBody>
          <a:bodyPr wrap="square" lIns="0" tIns="0" rIns="0" bIns="0" rtlCol="0" anchor="t"/>
          <a:lstStyle/>
          <a:p>
            <a:pPr marL="342900" indent="-342900" algn="just">
              <a:lnSpc>
                <a:spcPts val="2150"/>
              </a:lnSpc>
              <a:buSzPct val="100000"/>
              <a:buChar char="•"/>
            </a:pPr>
            <a:r>
              <a:rPr lang="en-US" sz="1600" dirty="0">
                <a:solidFill>
                  <a:srgbClr val="EEEFF5"/>
                </a:solidFill>
                <a:latin typeface="Montserrat" pitchFamily="34" charset="0"/>
                <a:ea typeface="Montserrat" pitchFamily="34" charset="-122"/>
                <a:cs typeface="Montserrat" pitchFamily="34" charset="-120"/>
              </a:rPr>
              <a:t>An inertial measurement unit (IMU) is an electronic device that measures and reports a body's specific force, angular rate, and sometimes the orientation of the body, using a combination of accelerometers, gyroscopes, and sometimes magnetometers</a:t>
            </a:r>
            <a:endParaRPr lang="en-US" sz="1600" dirty="0"/>
          </a:p>
        </p:txBody>
      </p:sp>
      <p:sp>
        <p:nvSpPr>
          <p:cNvPr id="35" name="Text 2">
            <a:extLst>
              <a:ext uri="{FF2B5EF4-FFF2-40B4-BE49-F238E27FC236}">
                <a16:creationId xmlns:a16="http://schemas.microsoft.com/office/drawing/2014/main" id="{121A7848-80E7-B007-D424-2B4E8D152B1E}"/>
              </a:ext>
            </a:extLst>
          </p:cNvPr>
          <p:cNvSpPr/>
          <p:nvPr/>
        </p:nvSpPr>
        <p:spPr>
          <a:xfrm>
            <a:off x="240732" y="2120257"/>
            <a:ext cx="7645122" cy="827794"/>
          </a:xfrm>
          <a:prstGeom prst="rect">
            <a:avLst/>
          </a:prstGeom>
          <a:noFill/>
          <a:ln/>
        </p:spPr>
        <p:txBody>
          <a:bodyPr wrap="square" lIns="0" tIns="0" rIns="0" bIns="0" rtlCol="0" anchor="t"/>
          <a:lstStyle/>
          <a:p>
            <a:pPr marL="342900" indent="-342900" algn="just">
              <a:lnSpc>
                <a:spcPts val="2150"/>
              </a:lnSpc>
              <a:buSzPct val="100000"/>
              <a:buChar char="•"/>
            </a:pPr>
            <a:r>
              <a:rPr lang="en-US" sz="1600" dirty="0">
                <a:solidFill>
                  <a:srgbClr val="EEEFF5"/>
                </a:solidFill>
                <a:latin typeface="Montserrat" pitchFamily="34" charset="0"/>
                <a:ea typeface="Montserrat" pitchFamily="34" charset="-122"/>
                <a:cs typeface="Montserrat" pitchFamily="34" charset="-120"/>
              </a:rPr>
              <a:t>IMUs are typically used to maneuver modern vehicles including motorcycles, missiles, aircraft (an attitude and heading reference system), including uncrewed aerial vehicles</a:t>
            </a:r>
            <a:endParaRPr lang="en-US" sz="1600" dirty="0"/>
          </a:p>
        </p:txBody>
      </p:sp>
      <p:sp>
        <p:nvSpPr>
          <p:cNvPr id="37" name="Text 3">
            <a:extLst>
              <a:ext uri="{FF2B5EF4-FFF2-40B4-BE49-F238E27FC236}">
                <a16:creationId xmlns:a16="http://schemas.microsoft.com/office/drawing/2014/main" id="{C1B0411C-CEB8-44AE-8C01-DDCAF6DD92BE}"/>
              </a:ext>
            </a:extLst>
          </p:cNvPr>
          <p:cNvSpPr/>
          <p:nvPr/>
        </p:nvSpPr>
        <p:spPr>
          <a:xfrm>
            <a:off x="240732" y="3113652"/>
            <a:ext cx="7645122" cy="836533"/>
          </a:xfrm>
          <a:prstGeom prst="rect">
            <a:avLst/>
          </a:prstGeom>
          <a:noFill/>
          <a:ln/>
        </p:spPr>
        <p:txBody>
          <a:bodyPr wrap="square" lIns="0" tIns="0" rIns="0" bIns="0" rtlCol="0" anchor="t"/>
          <a:lstStyle/>
          <a:p>
            <a:pPr marL="285750" indent="-285750" algn="just">
              <a:lnSpc>
                <a:spcPts val="2150"/>
              </a:lnSpc>
              <a:buSzPct val="103000"/>
              <a:buFont typeface="Arial" panose="020B0604020202020204" pitchFamily="34" charset="0"/>
              <a:buChar char="•"/>
            </a:pPr>
            <a:r>
              <a:rPr lang="en-US" sz="1600" b="1" dirty="0">
                <a:solidFill>
                  <a:srgbClr val="EEEFF5"/>
                </a:solidFill>
                <a:latin typeface="Montserrat" pitchFamily="34" charset="0"/>
                <a:ea typeface="Montserrat" pitchFamily="34" charset="-122"/>
                <a:cs typeface="Montserrat" pitchFamily="34" charset="-120"/>
              </a:rPr>
              <a:t>Accelerometer</a:t>
            </a:r>
            <a:r>
              <a:rPr lang="en-US" sz="1600" dirty="0">
                <a:solidFill>
                  <a:srgbClr val="EEEFF5"/>
                </a:solidFill>
                <a:latin typeface="Montserrat" pitchFamily="34" charset="0"/>
                <a:ea typeface="Montserrat" pitchFamily="34" charset="-122"/>
                <a:cs typeface="Montserrat" pitchFamily="34" charset="-120"/>
              </a:rPr>
              <a:t>: Measures linear acceleration along X, Y, and Z axes, capturing movement speed and direction</a:t>
            </a:r>
            <a:r>
              <a:rPr lang="en-US" sz="1600" b="1" dirty="0">
                <a:solidFill>
                  <a:srgbClr val="EEEFF5"/>
                </a:solidFill>
                <a:latin typeface="Montserrat" pitchFamily="34" charset="0"/>
                <a:ea typeface="Montserrat" pitchFamily="34" charset="-122"/>
                <a:cs typeface="Montserrat" pitchFamily="34" charset="-120"/>
              </a:rPr>
              <a:t> like stirring or chopping or mixing by recording the force applied in different directions.</a:t>
            </a:r>
            <a:endParaRPr lang="en-US" sz="1600" dirty="0"/>
          </a:p>
        </p:txBody>
      </p:sp>
      <p:sp>
        <p:nvSpPr>
          <p:cNvPr id="39" name="Text 4">
            <a:extLst>
              <a:ext uri="{FF2B5EF4-FFF2-40B4-BE49-F238E27FC236}">
                <a16:creationId xmlns:a16="http://schemas.microsoft.com/office/drawing/2014/main" id="{60742F76-BA35-D847-C157-0114D104B6BA}"/>
              </a:ext>
            </a:extLst>
          </p:cNvPr>
          <p:cNvSpPr/>
          <p:nvPr/>
        </p:nvSpPr>
        <p:spPr>
          <a:xfrm>
            <a:off x="240732" y="4095679"/>
            <a:ext cx="7645122" cy="836533"/>
          </a:xfrm>
          <a:prstGeom prst="rect">
            <a:avLst/>
          </a:prstGeom>
          <a:noFill/>
          <a:ln/>
        </p:spPr>
        <p:txBody>
          <a:bodyPr wrap="square" lIns="0" tIns="0" rIns="0" bIns="0" rtlCol="0" anchor="t"/>
          <a:lstStyle/>
          <a:p>
            <a:pPr marL="342900" indent="-342900" algn="l">
              <a:lnSpc>
                <a:spcPts val="2150"/>
              </a:lnSpc>
              <a:buSzPct val="100000"/>
              <a:buChar char="•"/>
            </a:pPr>
            <a:r>
              <a:rPr lang="en-US" sz="1600" b="1" dirty="0">
                <a:solidFill>
                  <a:srgbClr val="EEEFF5"/>
                </a:solidFill>
                <a:latin typeface="Montserrat" pitchFamily="34" charset="0"/>
                <a:ea typeface="Montserrat" pitchFamily="34" charset="-122"/>
                <a:cs typeface="Montserrat" pitchFamily="34" charset="-120"/>
              </a:rPr>
              <a:t>Gyroscope</a:t>
            </a:r>
            <a:r>
              <a:rPr lang="en-US" sz="1600" dirty="0">
                <a:solidFill>
                  <a:srgbClr val="EEEFF5"/>
                </a:solidFill>
                <a:latin typeface="Montserrat" pitchFamily="34" charset="0"/>
                <a:ea typeface="Montserrat" pitchFamily="34" charset="-122"/>
                <a:cs typeface="Montserrat" pitchFamily="34" charset="-120"/>
              </a:rPr>
              <a:t>: Measures angular velocity, detecting rotational movements such as wrist rotations or flipping ingredients, </a:t>
            </a:r>
            <a:r>
              <a:rPr lang="en-US" sz="1600" b="1" dirty="0">
                <a:solidFill>
                  <a:srgbClr val="EEEFF5"/>
                </a:solidFill>
                <a:latin typeface="Montserrat" pitchFamily="34" charset="0"/>
                <a:ea typeface="Montserrat" pitchFamily="34" charset="-122"/>
                <a:cs typeface="Montserrat" pitchFamily="34" charset="-120"/>
              </a:rPr>
              <a:t>actions like flipping a sandwich or whisking ingredients in a bowl.</a:t>
            </a:r>
            <a:endParaRPr lang="en-US" sz="1600" dirty="0"/>
          </a:p>
        </p:txBody>
      </p:sp>
      <p:sp>
        <p:nvSpPr>
          <p:cNvPr id="41" name="Text 5">
            <a:extLst>
              <a:ext uri="{FF2B5EF4-FFF2-40B4-BE49-F238E27FC236}">
                <a16:creationId xmlns:a16="http://schemas.microsoft.com/office/drawing/2014/main" id="{72C5775B-BB21-3001-2C11-4688FDF4679D}"/>
              </a:ext>
            </a:extLst>
          </p:cNvPr>
          <p:cNvSpPr/>
          <p:nvPr/>
        </p:nvSpPr>
        <p:spPr>
          <a:xfrm>
            <a:off x="240732" y="5110239"/>
            <a:ext cx="7645122" cy="557689"/>
          </a:xfrm>
          <a:prstGeom prst="rect">
            <a:avLst/>
          </a:prstGeom>
          <a:noFill/>
          <a:ln/>
        </p:spPr>
        <p:txBody>
          <a:bodyPr wrap="square" lIns="0" tIns="0" rIns="0" bIns="0" rtlCol="0" anchor="t"/>
          <a:lstStyle/>
          <a:p>
            <a:pPr marL="342900" indent="-342900" algn="just">
              <a:lnSpc>
                <a:spcPts val="2150"/>
              </a:lnSpc>
              <a:buSzPct val="100000"/>
              <a:buChar char="•"/>
            </a:pPr>
            <a:r>
              <a:rPr lang="en-US" sz="1600" b="1" dirty="0">
                <a:solidFill>
                  <a:srgbClr val="EEEFF5"/>
                </a:solidFill>
                <a:latin typeface="Montserrat" pitchFamily="34" charset="0"/>
                <a:ea typeface="Montserrat" pitchFamily="34" charset="-122"/>
                <a:cs typeface="Montserrat" pitchFamily="34" charset="-120"/>
              </a:rPr>
              <a:t>Magnetometer</a:t>
            </a:r>
            <a:r>
              <a:rPr lang="en-US" sz="1600" dirty="0">
                <a:solidFill>
                  <a:srgbClr val="EEEFF5"/>
                </a:solidFill>
                <a:latin typeface="Montserrat" pitchFamily="34" charset="0"/>
                <a:ea typeface="Montserrat" pitchFamily="34" charset="-122"/>
                <a:cs typeface="Montserrat" pitchFamily="34" charset="-120"/>
              </a:rPr>
              <a:t>: (If present) Measures the magnetic field for orientation correction, acting like a compass to reduce drift.</a:t>
            </a:r>
            <a:endParaRPr lang="en-US" sz="1600" dirty="0"/>
          </a:p>
        </p:txBody>
      </p:sp>
      <p:sp>
        <p:nvSpPr>
          <p:cNvPr id="43" name="Text 6">
            <a:extLst>
              <a:ext uri="{FF2B5EF4-FFF2-40B4-BE49-F238E27FC236}">
                <a16:creationId xmlns:a16="http://schemas.microsoft.com/office/drawing/2014/main" id="{8CD04796-D55F-0004-1D05-2D52C3F6EAAC}"/>
              </a:ext>
            </a:extLst>
          </p:cNvPr>
          <p:cNvSpPr/>
          <p:nvPr/>
        </p:nvSpPr>
        <p:spPr>
          <a:xfrm>
            <a:off x="240732" y="5845955"/>
            <a:ext cx="7645122" cy="557689"/>
          </a:xfrm>
          <a:prstGeom prst="rect">
            <a:avLst/>
          </a:prstGeom>
          <a:noFill/>
          <a:ln/>
        </p:spPr>
        <p:txBody>
          <a:bodyPr wrap="square" lIns="0" tIns="0" rIns="0" bIns="0" rtlCol="0" anchor="t"/>
          <a:lstStyle/>
          <a:p>
            <a:pPr marL="342900" indent="-342900" algn="just">
              <a:lnSpc>
                <a:spcPts val="2150"/>
              </a:lnSpc>
              <a:buSzPct val="100000"/>
              <a:buChar char="•"/>
            </a:pPr>
            <a:r>
              <a:rPr lang="en-US" sz="1600" b="1" dirty="0">
                <a:solidFill>
                  <a:srgbClr val="EEEFF5"/>
                </a:solidFill>
                <a:latin typeface="Montserrat" pitchFamily="34" charset="0"/>
                <a:ea typeface="Montserrat" pitchFamily="34" charset="-122"/>
                <a:cs typeface="Montserrat" pitchFamily="34" charset="-120"/>
              </a:rPr>
              <a:t>Pitch(Y), Roll(X), Yaw(Z)</a:t>
            </a:r>
            <a:r>
              <a:rPr lang="en-US" sz="1600" dirty="0">
                <a:solidFill>
                  <a:srgbClr val="EEEFF5"/>
                </a:solidFill>
                <a:latin typeface="Montserrat" pitchFamily="34" charset="0"/>
                <a:ea typeface="Montserrat" pitchFamily="34" charset="-122"/>
                <a:cs typeface="Montserrat" pitchFamily="34" charset="-120"/>
              </a:rPr>
              <a:t>: Describe rotational movements around the X, Y, Z axes, like an airplane’s nose tilting, wings dipping, or turning left-right.</a:t>
            </a:r>
            <a:endParaRPr lang="en-US" sz="1600" dirty="0"/>
          </a:p>
        </p:txBody>
      </p:sp>
      <p:pic>
        <p:nvPicPr>
          <p:cNvPr id="44" name="Image 1" descr="preencoded.png">
            <a:extLst>
              <a:ext uri="{FF2B5EF4-FFF2-40B4-BE49-F238E27FC236}">
                <a16:creationId xmlns:a16="http://schemas.microsoft.com/office/drawing/2014/main" id="{AA364BC1-37DF-FEAA-8C2C-1C718A8F4242}"/>
              </a:ext>
            </a:extLst>
          </p:cNvPr>
          <p:cNvPicPr>
            <a:picLocks noChangeAspect="1"/>
          </p:cNvPicPr>
          <p:nvPr/>
        </p:nvPicPr>
        <p:blipFill>
          <a:blip r:embed="rId3"/>
          <a:stretch>
            <a:fillRect/>
          </a:stretch>
        </p:blipFill>
        <p:spPr>
          <a:xfrm>
            <a:off x="9275917" y="4863720"/>
            <a:ext cx="2025393" cy="1520138"/>
          </a:xfrm>
          <a:prstGeom prst="rect">
            <a:avLst/>
          </a:prstGeom>
        </p:spPr>
      </p:pic>
    </p:spTree>
    <p:extLst>
      <p:ext uri="{BB962C8B-B14F-4D97-AF65-F5344CB8AC3E}">
        <p14:creationId xmlns:p14="http://schemas.microsoft.com/office/powerpoint/2010/main" val="359265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1" descr="preencoded.png">
            <a:extLst>
              <a:ext uri="{FF2B5EF4-FFF2-40B4-BE49-F238E27FC236}">
                <a16:creationId xmlns:a16="http://schemas.microsoft.com/office/drawing/2014/main" id="{F1C61C62-E65E-FBC6-C2DC-0E15CA0B3505}"/>
              </a:ext>
            </a:extLst>
          </p:cNvPr>
          <p:cNvPicPr>
            <a:picLocks noGrp="1" noChangeAspect="1"/>
          </p:cNvPicPr>
          <p:nvPr>
            <p:ph type="pic" idx="1"/>
          </p:nvPr>
        </p:nvPicPr>
        <p:blipFill>
          <a:blip r:embed="rId3"/>
          <a:srcRect t="4942" b="4942"/>
          <a:stretch>
            <a:fillRect/>
          </a:stretch>
        </p:blipFill>
        <p:spPr>
          <a:xfrm>
            <a:off x="208666" y="1985567"/>
            <a:ext cx="3733534" cy="3784763"/>
          </a:xfrm>
          <a:prstGeom prst="rect">
            <a:avLst/>
          </a:prstGeom>
        </p:spPr>
      </p:pic>
      <p:sp>
        <p:nvSpPr>
          <p:cNvPr id="6" name="Text 0">
            <a:extLst>
              <a:ext uri="{FF2B5EF4-FFF2-40B4-BE49-F238E27FC236}">
                <a16:creationId xmlns:a16="http://schemas.microsoft.com/office/drawing/2014/main" id="{1A302EAE-BBD6-FF85-4573-E0AC95F0732B}"/>
              </a:ext>
            </a:extLst>
          </p:cNvPr>
          <p:cNvSpPr/>
          <p:nvPr/>
        </p:nvSpPr>
        <p:spPr>
          <a:xfrm>
            <a:off x="934064" y="163524"/>
            <a:ext cx="9658449" cy="461254"/>
          </a:xfrm>
          <a:prstGeom prst="rect">
            <a:avLst/>
          </a:prstGeom>
          <a:noFill/>
          <a:ln/>
        </p:spPr>
        <p:txBody>
          <a:bodyPr wrap="none" lIns="0" tIns="0" rIns="0" bIns="0" rtlCol="0" anchor="t"/>
          <a:lstStyle/>
          <a:p>
            <a:pPr marL="0" indent="0" algn="ctr">
              <a:lnSpc>
                <a:spcPts val="4300"/>
              </a:lnSpc>
              <a:buNone/>
            </a:pPr>
            <a:r>
              <a:rPr lang="en-US" sz="3600" b="1" dirty="0">
                <a:solidFill>
                  <a:srgbClr val="9998FF"/>
                </a:solidFill>
                <a:latin typeface="Barlow" pitchFamily="34" charset="0"/>
                <a:ea typeface="Barlow" pitchFamily="34" charset="-122"/>
                <a:cs typeface="Barlow" pitchFamily="34" charset="-120"/>
              </a:rPr>
              <a:t> CMU-MMAC Dataset</a:t>
            </a:r>
            <a:endParaRPr lang="en-US" sz="3600" dirty="0"/>
          </a:p>
        </p:txBody>
      </p:sp>
      <p:sp>
        <p:nvSpPr>
          <p:cNvPr id="7" name="Text 1">
            <a:extLst>
              <a:ext uri="{FF2B5EF4-FFF2-40B4-BE49-F238E27FC236}">
                <a16:creationId xmlns:a16="http://schemas.microsoft.com/office/drawing/2014/main" id="{7B49CAA3-0119-547C-52C1-CF4519751718}"/>
              </a:ext>
            </a:extLst>
          </p:cNvPr>
          <p:cNvSpPr/>
          <p:nvPr/>
        </p:nvSpPr>
        <p:spPr>
          <a:xfrm>
            <a:off x="208666" y="833588"/>
            <a:ext cx="11983334" cy="684766"/>
          </a:xfrm>
          <a:prstGeom prst="rect">
            <a:avLst/>
          </a:prstGeom>
          <a:noFill/>
          <a:ln/>
        </p:spPr>
        <p:txBody>
          <a:bodyPr wrap="square" lIns="0" tIns="0" rIns="0" bIns="0" rtlCol="0" anchor="t"/>
          <a:lstStyle/>
          <a:p>
            <a:pPr marL="0" indent="0">
              <a:lnSpc>
                <a:spcPts val="2050"/>
              </a:lnSpc>
              <a:buNone/>
            </a:pPr>
            <a:r>
              <a:rPr lang="en-US" sz="1600" dirty="0">
                <a:solidFill>
                  <a:srgbClr val="EEEFF5"/>
                </a:solidFill>
                <a:latin typeface="Montserrat" pitchFamily="34" charset="0"/>
                <a:ea typeface="Montserrat" pitchFamily="34" charset="-122"/>
                <a:cs typeface="Montserrat" pitchFamily="34" charset="-120"/>
              </a:rPr>
              <a:t>The Carnegie Mellon University Multimodal Activity Database (CMU-MMAC) includes multimodal data on human activities, specifically focusing on cooking tasks performed by subjects in a controlled kitchen environment.</a:t>
            </a:r>
            <a:endParaRPr lang="en-US" sz="1600" dirty="0"/>
          </a:p>
        </p:txBody>
      </p:sp>
      <p:sp>
        <p:nvSpPr>
          <p:cNvPr id="9" name="Text 3">
            <a:extLst>
              <a:ext uri="{FF2B5EF4-FFF2-40B4-BE49-F238E27FC236}">
                <a16:creationId xmlns:a16="http://schemas.microsoft.com/office/drawing/2014/main" id="{D048F0B8-4E84-D83F-0819-6E419FF37C09}"/>
              </a:ext>
            </a:extLst>
          </p:cNvPr>
          <p:cNvSpPr/>
          <p:nvPr/>
        </p:nvSpPr>
        <p:spPr>
          <a:xfrm>
            <a:off x="4306527" y="1543191"/>
            <a:ext cx="7676805" cy="863747"/>
          </a:xfrm>
          <a:prstGeom prst="rect">
            <a:avLst/>
          </a:prstGeom>
          <a:noFill/>
          <a:ln/>
        </p:spPr>
        <p:txBody>
          <a:bodyPr wrap="square" lIns="0" tIns="0" rIns="0" bIns="0" rtlCol="0" anchor="t"/>
          <a:lstStyle/>
          <a:p>
            <a:pPr algn="just">
              <a:lnSpc>
                <a:spcPts val="2050"/>
              </a:lnSpc>
              <a:buSzPct val="100000"/>
            </a:pPr>
            <a:r>
              <a:rPr lang="en-US" sz="1400" b="1" dirty="0">
                <a:solidFill>
                  <a:srgbClr val="EEEFF5"/>
                </a:solidFill>
                <a:latin typeface="Montserrat" pitchFamily="34" charset="0"/>
                <a:ea typeface="Montserrat" pitchFamily="34" charset="-122"/>
                <a:cs typeface="Montserrat" pitchFamily="34" charset="-120"/>
              </a:rPr>
              <a:t>Data Collection Environment</a:t>
            </a:r>
            <a:r>
              <a:rPr lang="en-US" sz="1400" dirty="0">
                <a:solidFill>
                  <a:srgbClr val="EEEFF5"/>
                </a:solidFill>
                <a:latin typeface="Montserrat" pitchFamily="34" charset="0"/>
                <a:ea typeface="Montserrat" pitchFamily="34" charset="-122"/>
                <a:cs typeface="Montserrat" pitchFamily="34" charset="-120"/>
              </a:rPr>
              <a:t>: Collected in Carnegie Mellon’s Motion Capture Lab, the dataset captures real-world interactions with kitchen tools and appliances, reflecting authentic human behavior.</a:t>
            </a:r>
            <a:endParaRPr lang="en-US" sz="1400" dirty="0"/>
          </a:p>
        </p:txBody>
      </p:sp>
      <p:sp>
        <p:nvSpPr>
          <p:cNvPr id="11" name="Text 4">
            <a:extLst>
              <a:ext uri="{FF2B5EF4-FFF2-40B4-BE49-F238E27FC236}">
                <a16:creationId xmlns:a16="http://schemas.microsoft.com/office/drawing/2014/main" id="{244703AB-11D7-EC23-A478-DC1CBBCBB0C5}"/>
              </a:ext>
            </a:extLst>
          </p:cNvPr>
          <p:cNvSpPr/>
          <p:nvPr/>
        </p:nvSpPr>
        <p:spPr>
          <a:xfrm>
            <a:off x="4306527" y="2481385"/>
            <a:ext cx="7757651" cy="684766"/>
          </a:xfrm>
          <a:prstGeom prst="rect">
            <a:avLst/>
          </a:prstGeom>
          <a:noFill/>
          <a:ln/>
        </p:spPr>
        <p:txBody>
          <a:bodyPr wrap="square" lIns="0" tIns="0" rIns="0" bIns="0" rtlCol="0" anchor="t"/>
          <a:lstStyle/>
          <a:p>
            <a:pPr algn="just">
              <a:lnSpc>
                <a:spcPts val="2050"/>
              </a:lnSpc>
              <a:buSzPct val="100000"/>
            </a:pPr>
            <a:r>
              <a:rPr lang="en-US" sz="1400" b="1" dirty="0">
                <a:solidFill>
                  <a:srgbClr val="EEEFF5"/>
                </a:solidFill>
                <a:latin typeface="Montserrat" pitchFamily="34" charset="0"/>
                <a:ea typeface="Montserrat" pitchFamily="34" charset="-122"/>
                <a:cs typeface="Montserrat" pitchFamily="34" charset="-120"/>
              </a:rPr>
              <a:t>Subjects and Recipes</a:t>
            </a:r>
            <a:r>
              <a:rPr lang="en-US" sz="1400" dirty="0">
                <a:solidFill>
                  <a:srgbClr val="EEEFF5"/>
                </a:solidFill>
                <a:latin typeface="Montserrat" pitchFamily="34" charset="0"/>
                <a:ea typeface="Montserrat" pitchFamily="34" charset="-122"/>
                <a:cs typeface="Montserrat" pitchFamily="34" charset="-120"/>
              </a:rPr>
              <a:t>: In total, 44 subjects recorded their cooking activities while preparing five different recipes: brownies, pizza, sandwich, salad, and scrambled eggs.</a:t>
            </a:r>
            <a:endParaRPr lang="en-US" sz="1400" dirty="0"/>
          </a:p>
        </p:txBody>
      </p:sp>
      <p:sp>
        <p:nvSpPr>
          <p:cNvPr id="12" name="Text 5">
            <a:extLst>
              <a:ext uri="{FF2B5EF4-FFF2-40B4-BE49-F238E27FC236}">
                <a16:creationId xmlns:a16="http://schemas.microsoft.com/office/drawing/2014/main" id="{A2F5D509-CBC6-806A-767E-4B64B06421A9}"/>
              </a:ext>
            </a:extLst>
          </p:cNvPr>
          <p:cNvSpPr/>
          <p:nvPr/>
        </p:nvSpPr>
        <p:spPr>
          <a:xfrm>
            <a:off x="4325925" y="3212750"/>
            <a:ext cx="7675219" cy="917488"/>
          </a:xfrm>
          <a:prstGeom prst="rect">
            <a:avLst/>
          </a:prstGeom>
          <a:noFill/>
          <a:ln/>
        </p:spPr>
        <p:txBody>
          <a:bodyPr wrap="square" lIns="0" tIns="0" rIns="0" bIns="0" rtlCol="0" anchor="t"/>
          <a:lstStyle/>
          <a:p>
            <a:pPr algn="just">
              <a:lnSpc>
                <a:spcPts val="2050"/>
              </a:lnSpc>
              <a:buSzPct val="100000"/>
            </a:pPr>
            <a:r>
              <a:rPr lang="en-US" sz="1400" b="1" dirty="0">
                <a:solidFill>
                  <a:srgbClr val="EEEFF5"/>
                </a:solidFill>
                <a:latin typeface="Montserrat" pitchFamily="34" charset="0"/>
                <a:ea typeface="Montserrat" pitchFamily="34" charset="-122"/>
                <a:cs typeface="Montserrat" pitchFamily="34" charset="-120"/>
              </a:rPr>
              <a:t>Sensor Utilization</a:t>
            </a:r>
            <a:r>
              <a:rPr lang="en-US" sz="1400" dirty="0">
                <a:solidFill>
                  <a:srgbClr val="EEEFF5"/>
                </a:solidFill>
                <a:latin typeface="Montserrat" pitchFamily="34" charset="0"/>
                <a:ea typeface="Montserrat" pitchFamily="34" charset="-122"/>
                <a:cs typeface="Montserrat" pitchFamily="34" charset="-120"/>
              </a:rPr>
              <a:t>: The dataset comprises recordings from 44 subjects, with various sensors (accelerometers, gyroscopes, magnetometers) placed on different body parts to measure body movements and orientation during cooking.</a:t>
            </a:r>
            <a:endParaRPr lang="en-US" sz="1400" dirty="0"/>
          </a:p>
        </p:txBody>
      </p:sp>
      <p:sp>
        <p:nvSpPr>
          <p:cNvPr id="13" name="Text 6">
            <a:extLst>
              <a:ext uri="{FF2B5EF4-FFF2-40B4-BE49-F238E27FC236}">
                <a16:creationId xmlns:a16="http://schemas.microsoft.com/office/drawing/2014/main" id="{03FA27F0-B467-7192-E9DC-254A04F9710B}"/>
              </a:ext>
            </a:extLst>
          </p:cNvPr>
          <p:cNvSpPr/>
          <p:nvPr/>
        </p:nvSpPr>
        <p:spPr>
          <a:xfrm>
            <a:off x="4306528" y="4218928"/>
            <a:ext cx="7757651" cy="764695"/>
          </a:xfrm>
          <a:prstGeom prst="rect">
            <a:avLst/>
          </a:prstGeom>
          <a:noFill/>
          <a:ln/>
        </p:spPr>
        <p:txBody>
          <a:bodyPr wrap="square" lIns="0" tIns="0" rIns="0" bIns="0" rtlCol="0" anchor="t"/>
          <a:lstStyle/>
          <a:p>
            <a:pPr algn="just">
              <a:lnSpc>
                <a:spcPts val="2050"/>
              </a:lnSpc>
              <a:buSzPct val="100000"/>
            </a:pPr>
            <a:r>
              <a:rPr lang="en-US" sz="1400" b="1" dirty="0">
                <a:solidFill>
                  <a:srgbClr val="EEEFF5"/>
                </a:solidFill>
                <a:latin typeface="Montserrat" pitchFamily="34" charset="0"/>
                <a:ea typeface="Montserrat" pitchFamily="34" charset="-122"/>
                <a:cs typeface="Montserrat" pitchFamily="34" charset="-120"/>
              </a:rPr>
              <a:t>Activity Segmentation</a:t>
            </a:r>
            <a:r>
              <a:rPr lang="en-US" sz="1400" dirty="0">
                <a:solidFill>
                  <a:srgbClr val="EEEFF5"/>
                </a:solidFill>
                <a:latin typeface="Montserrat" pitchFamily="34" charset="0"/>
                <a:ea typeface="Montserrat" pitchFamily="34" charset="-122"/>
                <a:cs typeface="Montserrat" pitchFamily="34" charset="-120"/>
              </a:rPr>
              <a:t>: Activities are segmented into phases of the cooking process, providing detailed insights into actions such as stirring, chopping, and mixing.</a:t>
            </a:r>
            <a:endParaRPr lang="en-US" sz="1400" dirty="0"/>
          </a:p>
        </p:txBody>
      </p:sp>
      <p:sp>
        <p:nvSpPr>
          <p:cNvPr id="14" name="Text 7">
            <a:extLst>
              <a:ext uri="{FF2B5EF4-FFF2-40B4-BE49-F238E27FC236}">
                <a16:creationId xmlns:a16="http://schemas.microsoft.com/office/drawing/2014/main" id="{AF854618-FC67-B7F3-4B8B-7BBB361C76DF}"/>
              </a:ext>
            </a:extLst>
          </p:cNvPr>
          <p:cNvSpPr/>
          <p:nvPr/>
        </p:nvSpPr>
        <p:spPr>
          <a:xfrm>
            <a:off x="4325925" y="4916185"/>
            <a:ext cx="7482349" cy="674692"/>
          </a:xfrm>
          <a:prstGeom prst="rect">
            <a:avLst/>
          </a:prstGeom>
          <a:noFill/>
          <a:ln/>
        </p:spPr>
        <p:txBody>
          <a:bodyPr wrap="square" lIns="0" tIns="0" rIns="0" bIns="0" rtlCol="0" anchor="t"/>
          <a:lstStyle/>
          <a:p>
            <a:pPr algn="just">
              <a:lnSpc>
                <a:spcPts val="2050"/>
              </a:lnSpc>
              <a:buSzPct val="100000"/>
            </a:pPr>
            <a:r>
              <a:rPr lang="en-US" sz="1400" b="1" dirty="0">
                <a:solidFill>
                  <a:srgbClr val="EEEFF5"/>
                </a:solidFill>
                <a:latin typeface="Montserrat" pitchFamily="34" charset="0"/>
                <a:ea typeface="Montserrat" pitchFamily="34" charset="-122"/>
                <a:cs typeface="Montserrat" pitchFamily="34" charset="-120"/>
              </a:rPr>
              <a:t>Focus of This Project</a:t>
            </a:r>
            <a:r>
              <a:rPr lang="en-US" sz="1400" dirty="0">
                <a:solidFill>
                  <a:srgbClr val="EEEFF5"/>
                </a:solidFill>
                <a:latin typeface="Montserrat" pitchFamily="34" charset="0"/>
                <a:ea typeface="Montserrat" pitchFamily="34" charset="-122"/>
                <a:cs typeface="Montserrat" pitchFamily="34" charset="-120"/>
              </a:rPr>
              <a:t>: This project utilizes a subset of the CMU-MMAC dataset, specifically focusing on data from a single IMU sensor (ID 2796) worn by 38 subjects.</a:t>
            </a:r>
            <a:endParaRPr lang="en-US" sz="1400" dirty="0"/>
          </a:p>
        </p:txBody>
      </p:sp>
      <p:sp>
        <p:nvSpPr>
          <p:cNvPr id="15" name="Text 8">
            <a:extLst>
              <a:ext uri="{FF2B5EF4-FFF2-40B4-BE49-F238E27FC236}">
                <a16:creationId xmlns:a16="http://schemas.microsoft.com/office/drawing/2014/main" id="{56B15330-40A0-E5B4-CC51-23D29E4837B6}"/>
              </a:ext>
            </a:extLst>
          </p:cNvPr>
          <p:cNvSpPr/>
          <p:nvPr/>
        </p:nvSpPr>
        <p:spPr>
          <a:xfrm>
            <a:off x="4249714" y="5684075"/>
            <a:ext cx="7790431" cy="1010401"/>
          </a:xfrm>
          <a:prstGeom prst="rect">
            <a:avLst/>
          </a:prstGeom>
          <a:noFill/>
          <a:ln/>
        </p:spPr>
        <p:txBody>
          <a:bodyPr wrap="square" lIns="0" tIns="0" rIns="0" bIns="0" rtlCol="0" anchor="t"/>
          <a:lstStyle/>
          <a:p>
            <a:pPr algn="just">
              <a:lnSpc>
                <a:spcPts val="2050"/>
              </a:lnSpc>
              <a:buSzPct val="100000"/>
            </a:pPr>
            <a:r>
              <a:rPr lang="en-US" sz="1400" b="1" dirty="0">
                <a:solidFill>
                  <a:srgbClr val="EEEFF5"/>
                </a:solidFill>
                <a:latin typeface="Montserrat" pitchFamily="34" charset="0"/>
                <a:ea typeface="Montserrat" pitchFamily="34" charset="-122"/>
                <a:cs typeface="Montserrat" pitchFamily="34" charset="-120"/>
              </a:rPr>
              <a:t>Objective</a:t>
            </a:r>
            <a:r>
              <a:rPr lang="en-US" sz="1400" dirty="0">
                <a:solidFill>
                  <a:srgbClr val="EEEFF5"/>
                </a:solidFill>
                <a:latin typeface="Montserrat" pitchFamily="34" charset="0"/>
                <a:ea typeface="Montserrat" pitchFamily="34" charset="-122"/>
                <a:cs typeface="Montserrat" pitchFamily="34" charset="-120"/>
              </a:rPr>
              <a:t>: The aim is to classify the recipes based on motion patterns identified in the sensor data, exploring how machine learning techniques can effectively recognize and distinguish between different cooking activities.</a:t>
            </a:r>
            <a:endParaRPr lang="en-US" sz="1400" dirty="0"/>
          </a:p>
        </p:txBody>
      </p:sp>
    </p:spTree>
    <p:extLst>
      <p:ext uri="{BB962C8B-B14F-4D97-AF65-F5344CB8AC3E}">
        <p14:creationId xmlns:p14="http://schemas.microsoft.com/office/powerpoint/2010/main" val="3835772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282C32">
              <a:alpha val="80000"/>
            </a:srgbClr>
          </a:solidFill>
          <a:ln/>
        </p:spPr>
        <p:txBody>
          <a:bodyPr/>
          <a:lstStyle/>
          <a:p>
            <a:endParaRPr lang="en-DE" sz="1500"/>
          </a:p>
        </p:txBody>
      </p:sp>
      <p:sp>
        <p:nvSpPr>
          <p:cNvPr id="4" name="Text 1"/>
          <p:cNvSpPr/>
          <p:nvPr/>
        </p:nvSpPr>
        <p:spPr>
          <a:xfrm>
            <a:off x="3843338" y="150465"/>
            <a:ext cx="4505226" cy="563166"/>
          </a:xfrm>
          <a:prstGeom prst="rect">
            <a:avLst/>
          </a:prstGeom>
          <a:noFill/>
          <a:ln/>
        </p:spPr>
        <p:txBody>
          <a:bodyPr wrap="none" lIns="0" tIns="0" rIns="0" bIns="0" rtlCol="0" anchor="t"/>
          <a:lstStyle/>
          <a:p>
            <a:pPr algn="ctr">
              <a:lnSpc>
                <a:spcPts val="4416"/>
              </a:lnSpc>
            </a:pPr>
            <a:r>
              <a:rPr lang="en-US" sz="4000" b="1" dirty="0">
                <a:solidFill>
                  <a:srgbClr val="9998FF"/>
                </a:solidFill>
                <a:latin typeface="Barlow" pitchFamily="34" charset="0"/>
                <a:ea typeface="Barlow" pitchFamily="34" charset="-122"/>
                <a:cs typeface="Barlow" pitchFamily="34" charset="-120"/>
              </a:rPr>
              <a:t>Neural Networks</a:t>
            </a:r>
            <a:endParaRPr lang="en-US" sz="4000" dirty="0"/>
          </a:p>
        </p:txBody>
      </p:sp>
      <p:sp>
        <p:nvSpPr>
          <p:cNvPr id="5" name="Text 2"/>
          <p:cNvSpPr/>
          <p:nvPr/>
        </p:nvSpPr>
        <p:spPr>
          <a:xfrm>
            <a:off x="422200" y="906215"/>
            <a:ext cx="11523993" cy="1095375"/>
          </a:xfrm>
          <a:prstGeom prst="rect">
            <a:avLst/>
          </a:prstGeom>
          <a:noFill/>
          <a:ln/>
        </p:spPr>
        <p:txBody>
          <a:bodyPr wrap="square" lIns="0" tIns="0" rIns="0" bIns="0" rtlCol="0" anchor="t"/>
          <a:lstStyle/>
          <a:p>
            <a:pPr algn="just">
              <a:lnSpc>
                <a:spcPts val="2125"/>
              </a:lnSpc>
            </a:pPr>
            <a:r>
              <a:rPr lang="en-US" sz="1600" dirty="0">
                <a:solidFill>
                  <a:srgbClr val="EEEFF5"/>
                </a:solidFill>
                <a:latin typeface="Montserrat" pitchFamily="34" charset="0"/>
                <a:ea typeface="Montserrat" pitchFamily="34" charset="-122"/>
                <a:cs typeface="Montserrat" pitchFamily="34" charset="-120"/>
              </a:rPr>
              <a:t>Neural networks are a type of machine learning algorithm inspired by the structure and function of the human brain. They consist of interconnected nodes, called neurons, organized in layers. Each neuron receives input from other neurons, processes it, and outputs a signal. The connections between neurons have associated weights, which are adjusted during training to improve the network's performance.</a:t>
            </a:r>
            <a:endParaRPr lang="en-US" sz="1600" dirty="0"/>
          </a:p>
        </p:txBody>
      </p:sp>
      <p:pic>
        <p:nvPicPr>
          <p:cNvPr id="6" name="Image 1" descr="preencoded.png"/>
          <p:cNvPicPr>
            <a:picLocks noChangeAspect="1"/>
          </p:cNvPicPr>
          <p:nvPr/>
        </p:nvPicPr>
        <p:blipFill>
          <a:blip r:embed="rId4"/>
          <a:stretch>
            <a:fillRect/>
          </a:stretch>
        </p:blipFill>
        <p:spPr>
          <a:xfrm>
            <a:off x="2792362" y="2187686"/>
            <a:ext cx="6223820" cy="3085380"/>
          </a:xfrm>
          <a:prstGeom prst="rect">
            <a:avLst/>
          </a:prstGeom>
        </p:spPr>
      </p:pic>
      <p:sp>
        <p:nvSpPr>
          <p:cNvPr id="7" name="Text 3"/>
          <p:cNvSpPr/>
          <p:nvPr/>
        </p:nvSpPr>
        <p:spPr>
          <a:xfrm>
            <a:off x="176981" y="5429052"/>
            <a:ext cx="11946193" cy="821531"/>
          </a:xfrm>
          <a:prstGeom prst="rect">
            <a:avLst/>
          </a:prstGeom>
          <a:noFill/>
          <a:ln/>
        </p:spPr>
        <p:txBody>
          <a:bodyPr wrap="square" lIns="0" tIns="0" rIns="0" bIns="0" rtlCol="0" anchor="t"/>
          <a:lstStyle/>
          <a:p>
            <a:pPr algn="just">
              <a:lnSpc>
                <a:spcPts val="2125"/>
              </a:lnSpc>
            </a:pPr>
            <a:r>
              <a:rPr lang="en-US" sz="1600" dirty="0">
                <a:solidFill>
                  <a:srgbClr val="EEEFF5"/>
                </a:solidFill>
                <a:latin typeface="Montserrat" pitchFamily="34" charset="0"/>
                <a:ea typeface="Montserrat" pitchFamily="34" charset="-122"/>
                <a:cs typeface="Montserrat" pitchFamily="34" charset="-120"/>
              </a:rPr>
              <a:t>Neural networks are powerful tools for various tasks, including image recognition, natural language processing, and predictive modeling. They excel at learning complex patterns from data and can handle high-dimensional inputs. The architecture of a neural network, including the number of layers and neurons, is designed to suit the specific problem being addressed.</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331048"/>
            <a:ext cx="12191999" cy="526952"/>
          </a:xfrm>
          <a:prstGeom prst="rect">
            <a:avLst/>
          </a:prstGeom>
        </p:spPr>
      </p:pic>
      <p:pic>
        <p:nvPicPr>
          <p:cNvPr id="3" name="Image 1" descr="preencoded.png"/>
          <p:cNvPicPr>
            <a:picLocks noChangeAspect="1"/>
          </p:cNvPicPr>
          <p:nvPr/>
        </p:nvPicPr>
        <p:blipFill>
          <a:blip r:embed="rId4"/>
          <a:stretch>
            <a:fillRect/>
          </a:stretch>
        </p:blipFill>
        <p:spPr>
          <a:xfrm>
            <a:off x="7381083" y="1860247"/>
            <a:ext cx="4548388" cy="3105043"/>
          </a:xfrm>
          <a:prstGeom prst="rect">
            <a:avLst/>
          </a:prstGeom>
        </p:spPr>
      </p:pic>
      <p:sp>
        <p:nvSpPr>
          <p:cNvPr id="4" name="Text 0"/>
          <p:cNvSpPr/>
          <p:nvPr/>
        </p:nvSpPr>
        <p:spPr>
          <a:xfrm>
            <a:off x="2536721" y="142925"/>
            <a:ext cx="7118556" cy="526951"/>
          </a:xfrm>
          <a:prstGeom prst="rect">
            <a:avLst/>
          </a:prstGeom>
          <a:noFill/>
          <a:ln/>
        </p:spPr>
        <p:txBody>
          <a:bodyPr wrap="none" lIns="0" tIns="0" rIns="0" bIns="0" rtlCol="0" anchor="t"/>
          <a:lstStyle/>
          <a:p>
            <a:pPr>
              <a:lnSpc>
                <a:spcPts val="4125"/>
              </a:lnSpc>
            </a:pPr>
            <a:r>
              <a:rPr lang="en-US" sz="3600" b="1" dirty="0">
                <a:solidFill>
                  <a:srgbClr val="9998FF"/>
                </a:solidFill>
                <a:latin typeface="Barlow" pitchFamily="34" charset="0"/>
                <a:ea typeface="Barlow" pitchFamily="34" charset="-122"/>
                <a:cs typeface="Barlow" pitchFamily="34" charset="-120"/>
              </a:rPr>
              <a:t>Recurrent Neural Networks (RNNs)</a:t>
            </a:r>
            <a:endParaRPr lang="en-US" sz="3600" dirty="0"/>
          </a:p>
        </p:txBody>
      </p:sp>
      <p:sp>
        <p:nvSpPr>
          <p:cNvPr id="5" name="Text 1"/>
          <p:cNvSpPr/>
          <p:nvPr/>
        </p:nvSpPr>
        <p:spPr>
          <a:xfrm>
            <a:off x="99013" y="1096572"/>
            <a:ext cx="7118556" cy="768548"/>
          </a:xfrm>
          <a:prstGeom prst="rect">
            <a:avLst/>
          </a:prstGeom>
          <a:noFill/>
          <a:ln/>
        </p:spPr>
        <p:txBody>
          <a:bodyPr wrap="square" lIns="0" tIns="0" rIns="0" bIns="0" rtlCol="0" anchor="t"/>
          <a:lstStyle/>
          <a:p>
            <a:pPr marL="285750" indent="-285750" algn="just">
              <a:lnSpc>
                <a:spcPts val="2000"/>
              </a:lnSpc>
              <a:buSzPct val="100000"/>
              <a:buFont typeface="Arial" panose="020B0604020202020204" pitchFamily="34" charset="0"/>
              <a:buChar char="•"/>
            </a:pPr>
            <a:r>
              <a:rPr lang="en-US" sz="1400" dirty="0">
                <a:solidFill>
                  <a:srgbClr val="EEEFF5"/>
                </a:solidFill>
                <a:latin typeface="Montserrat" pitchFamily="34" charset="0"/>
                <a:ea typeface="Montserrat" pitchFamily="34" charset="-122"/>
                <a:cs typeface="Montserrat" pitchFamily="34" charset="-120"/>
              </a:rPr>
              <a:t>Recurrent Neural Networks (RNNs) were introduced to address the limitations of traditional neural networks, such as FeedForward Neural Networks (FNNs), when it comes to processing sequential data.</a:t>
            </a:r>
            <a:endParaRPr lang="en-US" sz="1400" dirty="0"/>
          </a:p>
        </p:txBody>
      </p:sp>
      <p:sp>
        <p:nvSpPr>
          <p:cNvPr id="6" name="Text 2"/>
          <p:cNvSpPr/>
          <p:nvPr/>
        </p:nvSpPr>
        <p:spPr>
          <a:xfrm>
            <a:off x="99013" y="2040455"/>
            <a:ext cx="7029374" cy="512366"/>
          </a:xfrm>
          <a:prstGeom prst="rect">
            <a:avLst/>
          </a:prstGeom>
          <a:noFill/>
          <a:ln/>
        </p:spPr>
        <p:txBody>
          <a:bodyPr wrap="square" lIns="0" tIns="0" rIns="0" bIns="0" rtlCol="0" anchor="t"/>
          <a:lstStyle/>
          <a:p>
            <a:pPr marL="285750" indent="-285750">
              <a:lnSpc>
                <a:spcPts val="2000"/>
              </a:lnSpc>
              <a:buSzPct val="100000"/>
              <a:buFont typeface="Arial" panose="020B0604020202020204" pitchFamily="34" charset="0"/>
              <a:buChar char="•"/>
            </a:pPr>
            <a:r>
              <a:rPr lang="en-US" sz="1400" dirty="0">
                <a:solidFill>
                  <a:srgbClr val="EEEFF5"/>
                </a:solidFill>
                <a:latin typeface="Montserrat" pitchFamily="34" charset="0"/>
                <a:ea typeface="Montserrat" pitchFamily="34" charset="-122"/>
                <a:cs typeface="Montserrat" pitchFamily="34" charset="-120"/>
              </a:rPr>
              <a:t>FNN takes inputs and process each input independently through a number of hidden layers without considering the order and context of other inputs.</a:t>
            </a:r>
            <a:endParaRPr lang="en-US" sz="1400" dirty="0"/>
          </a:p>
        </p:txBody>
      </p:sp>
      <p:sp>
        <p:nvSpPr>
          <p:cNvPr id="7" name="Text 3"/>
          <p:cNvSpPr/>
          <p:nvPr/>
        </p:nvSpPr>
        <p:spPr>
          <a:xfrm>
            <a:off x="99013" y="2715829"/>
            <a:ext cx="7118556" cy="768548"/>
          </a:xfrm>
          <a:prstGeom prst="rect">
            <a:avLst/>
          </a:prstGeom>
          <a:noFill/>
          <a:ln/>
        </p:spPr>
        <p:txBody>
          <a:bodyPr wrap="square" lIns="0" tIns="0" rIns="0" bIns="0" rtlCol="0" anchor="t"/>
          <a:lstStyle/>
          <a:p>
            <a:pPr marL="285750" indent="-285750" algn="just">
              <a:lnSpc>
                <a:spcPts val="2000"/>
              </a:lnSpc>
              <a:buSzPct val="100000"/>
              <a:buFont typeface="Arial" panose="020B0604020202020204" pitchFamily="34" charset="0"/>
              <a:buChar char="•"/>
            </a:pPr>
            <a:r>
              <a:rPr lang="en-US" sz="1400" dirty="0">
                <a:solidFill>
                  <a:srgbClr val="EEEFF5"/>
                </a:solidFill>
                <a:latin typeface="Montserrat" pitchFamily="34" charset="0"/>
                <a:ea typeface="Montserrat" pitchFamily="34" charset="-122"/>
                <a:cs typeface="Montserrat" pitchFamily="34" charset="-120"/>
              </a:rPr>
              <a:t>Recurrent neural networks (RNNs) are the state-of-the-art algorithm for sequential data and are used by Apple’s Siri and Google’s voice search. It is the first algorithm that remembers its input, due to an internal memory.</a:t>
            </a:r>
            <a:endParaRPr lang="en-US" sz="1400" dirty="0"/>
          </a:p>
        </p:txBody>
      </p:sp>
      <p:sp>
        <p:nvSpPr>
          <p:cNvPr id="8" name="Text 4"/>
          <p:cNvSpPr/>
          <p:nvPr/>
        </p:nvSpPr>
        <p:spPr>
          <a:xfrm>
            <a:off x="99013" y="3712468"/>
            <a:ext cx="7118556" cy="768548"/>
          </a:xfrm>
          <a:prstGeom prst="rect">
            <a:avLst/>
          </a:prstGeom>
          <a:noFill/>
          <a:ln/>
        </p:spPr>
        <p:txBody>
          <a:bodyPr wrap="square" lIns="0" tIns="0" rIns="0" bIns="0" rtlCol="0" anchor="t"/>
          <a:lstStyle/>
          <a:p>
            <a:pPr marL="285750" indent="-285750">
              <a:lnSpc>
                <a:spcPts val="2000"/>
              </a:lnSpc>
              <a:buSzPct val="100000"/>
              <a:buFont typeface="Arial" panose="020B0604020202020204" pitchFamily="34" charset="0"/>
              <a:buChar char="•"/>
            </a:pPr>
            <a:r>
              <a:rPr lang="en-US" sz="1400" dirty="0">
                <a:solidFill>
                  <a:srgbClr val="EEEFF5"/>
                </a:solidFill>
                <a:latin typeface="Montserrat" pitchFamily="34" charset="0"/>
                <a:ea typeface="Montserrat" pitchFamily="34" charset="-122"/>
                <a:cs typeface="Montserrat" pitchFamily="34" charset="-120"/>
              </a:rPr>
              <a:t>Because of their internal memory, RNNs can remember important things about the input they received, which allows them to be very precise in predicting what’s coming next.</a:t>
            </a:r>
            <a:endParaRPr lang="en-US" sz="1400" dirty="0"/>
          </a:p>
        </p:txBody>
      </p:sp>
      <p:sp>
        <p:nvSpPr>
          <p:cNvPr id="9" name="Text 5"/>
          <p:cNvSpPr/>
          <p:nvPr/>
        </p:nvSpPr>
        <p:spPr>
          <a:xfrm>
            <a:off x="99013" y="4709107"/>
            <a:ext cx="7029374" cy="512366"/>
          </a:xfrm>
          <a:prstGeom prst="rect">
            <a:avLst/>
          </a:prstGeom>
          <a:noFill/>
          <a:ln/>
        </p:spPr>
        <p:txBody>
          <a:bodyPr wrap="square" lIns="0" tIns="0" rIns="0" bIns="0" rtlCol="0" anchor="t"/>
          <a:lstStyle/>
          <a:p>
            <a:pPr marL="285750" indent="-285750">
              <a:lnSpc>
                <a:spcPts val="2000"/>
              </a:lnSpc>
              <a:buSzPct val="100000"/>
              <a:buFont typeface="Arial" panose="020B0604020202020204" pitchFamily="34" charset="0"/>
              <a:buChar char="•"/>
            </a:pPr>
            <a:r>
              <a:rPr lang="en-US" sz="1400" b="1" dirty="0">
                <a:solidFill>
                  <a:srgbClr val="EEEFF5"/>
                </a:solidFill>
                <a:latin typeface="Montserrat" pitchFamily="34" charset="0"/>
                <a:ea typeface="Montserrat" pitchFamily="34" charset="-122"/>
                <a:cs typeface="Montserrat" pitchFamily="34" charset="-120"/>
              </a:rPr>
              <a:t>Simply put: Recurrent neural networks add the immediate past to the present.</a:t>
            </a:r>
            <a:endParaRPr lang="en-US" sz="1400" dirty="0"/>
          </a:p>
        </p:txBody>
      </p:sp>
      <p:sp>
        <p:nvSpPr>
          <p:cNvPr id="10" name="Text 6"/>
          <p:cNvSpPr/>
          <p:nvPr/>
        </p:nvSpPr>
        <p:spPr>
          <a:xfrm>
            <a:off x="99013" y="5470884"/>
            <a:ext cx="7118556" cy="512366"/>
          </a:xfrm>
          <a:prstGeom prst="rect">
            <a:avLst/>
          </a:prstGeom>
          <a:noFill/>
          <a:ln/>
        </p:spPr>
        <p:txBody>
          <a:bodyPr wrap="square" lIns="0" tIns="0" rIns="0" bIns="0" rtlCol="0" anchor="t"/>
          <a:lstStyle/>
          <a:p>
            <a:pPr marL="285750" indent="-285750">
              <a:lnSpc>
                <a:spcPts val="2000"/>
              </a:lnSpc>
              <a:buSzPct val="100000"/>
              <a:buFont typeface="Arial" panose="020B0604020202020204" pitchFamily="34" charset="0"/>
              <a:buChar char="•"/>
            </a:pPr>
            <a:r>
              <a:rPr lang="en-US" sz="1400" b="1" dirty="0">
                <a:solidFill>
                  <a:srgbClr val="EEEFF5"/>
                </a:solidFill>
                <a:latin typeface="Montserrat" pitchFamily="34" charset="0"/>
                <a:ea typeface="Montserrat" pitchFamily="34" charset="-122"/>
                <a:cs typeface="Montserrat" pitchFamily="34" charset="-120"/>
              </a:rPr>
              <a:t>Think of it like a "memory-keeping" calculator that not only processes the current data but also remembers what it has seen before.</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0"/>
          <p:cNvSpPr/>
          <p:nvPr/>
        </p:nvSpPr>
        <p:spPr>
          <a:xfrm>
            <a:off x="1009005" y="264235"/>
            <a:ext cx="10173990" cy="550466"/>
          </a:xfrm>
          <a:prstGeom prst="rect">
            <a:avLst/>
          </a:prstGeom>
          <a:noFill/>
          <a:ln/>
        </p:spPr>
        <p:txBody>
          <a:bodyPr wrap="none" lIns="0" tIns="0" rIns="0" bIns="0" rtlCol="0" anchor="t"/>
          <a:lstStyle/>
          <a:p>
            <a:pPr algn="ctr">
              <a:lnSpc>
                <a:spcPts val="4333"/>
              </a:lnSpc>
            </a:pPr>
            <a:r>
              <a:rPr lang="en-US" sz="3600" b="1" dirty="0">
                <a:solidFill>
                  <a:srgbClr val="9998FF"/>
                </a:solidFill>
                <a:latin typeface="Barlow" pitchFamily="34" charset="0"/>
                <a:ea typeface="Barlow" pitchFamily="34" charset="-122"/>
                <a:cs typeface="Barlow" pitchFamily="34" charset="-120"/>
              </a:rPr>
              <a:t>Recurrent Neural Network (RNN) Model Architecture</a:t>
            </a:r>
            <a:endParaRPr lang="en-US" sz="3600" dirty="0"/>
          </a:p>
        </p:txBody>
      </p:sp>
      <p:sp>
        <p:nvSpPr>
          <p:cNvPr id="3" name="Text 1"/>
          <p:cNvSpPr/>
          <p:nvPr/>
        </p:nvSpPr>
        <p:spPr>
          <a:xfrm>
            <a:off x="199728" y="942986"/>
            <a:ext cx="10983267" cy="535583"/>
          </a:xfrm>
          <a:prstGeom prst="rect">
            <a:avLst/>
          </a:prstGeom>
          <a:noFill/>
          <a:ln/>
        </p:spPr>
        <p:txBody>
          <a:bodyPr wrap="square" lIns="0" tIns="0" rIns="0" bIns="0" rtlCol="0" anchor="t"/>
          <a:lstStyle/>
          <a:p>
            <a:pPr>
              <a:lnSpc>
                <a:spcPts val="2083"/>
              </a:lnSpc>
            </a:pPr>
            <a:r>
              <a:rPr lang="en-US" sz="1292" dirty="0">
                <a:solidFill>
                  <a:srgbClr val="EEEFF5"/>
                </a:solidFill>
                <a:latin typeface="Montserrat" pitchFamily="34" charset="0"/>
                <a:ea typeface="Montserrat" pitchFamily="34" charset="-122"/>
                <a:cs typeface="Montserrat" pitchFamily="34" charset="-120"/>
              </a:rPr>
              <a:t>A Recurrent Neural Network (RNN) was chosen as the machine learning model to classify the activities performed in the kitchen. RNNs are well-suited for analyzing sequential data like sensor readings.</a:t>
            </a:r>
            <a:endParaRPr lang="en-US" sz="1292" dirty="0"/>
          </a:p>
        </p:txBody>
      </p:sp>
      <p:pic>
        <p:nvPicPr>
          <p:cNvPr id="4" name="Image 0" descr="preencoded.png"/>
          <p:cNvPicPr>
            <a:picLocks noChangeAspect="1"/>
          </p:cNvPicPr>
          <p:nvPr/>
        </p:nvPicPr>
        <p:blipFill>
          <a:blip r:embed="rId3">
            <a:extLst>
              <a:ext uri="{BEBA8EAE-BF5A-486C-A8C5-ECC9F3942E4B}">
                <a14:imgProps xmlns:a14="http://schemas.microsoft.com/office/drawing/2010/main">
                  <a14:imgLayer r:embed="rId4">
                    <a14:imgEffect>
                      <a14:colorTemperature colorTemp="3786"/>
                    </a14:imgEffect>
                    <a14:imgEffect>
                      <a14:saturation sat="400000"/>
                    </a14:imgEffect>
                  </a14:imgLayer>
                </a14:imgProps>
              </a:ext>
            </a:extLst>
          </a:blip>
          <a:stretch>
            <a:fillRect/>
          </a:stretch>
        </p:blipFill>
        <p:spPr>
          <a:xfrm>
            <a:off x="199826" y="1825028"/>
            <a:ext cx="2755107" cy="669330"/>
          </a:xfrm>
          <a:prstGeom prst="rect">
            <a:avLst/>
          </a:prstGeom>
          <a:noFill/>
          <a:ln>
            <a:noFill/>
          </a:ln>
          <a:effectLst>
            <a:outerShdw dist="38100" dir="18900000" algn="bl" rotWithShape="0">
              <a:schemeClr val="tx1">
                <a:alpha val="40000"/>
              </a:schemeClr>
            </a:outerShdw>
          </a:effectLst>
        </p:spPr>
      </p:pic>
      <p:sp>
        <p:nvSpPr>
          <p:cNvPr id="5" name="Text 2"/>
          <p:cNvSpPr/>
          <p:nvPr/>
        </p:nvSpPr>
        <p:spPr>
          <a:xfrm>
            <a:off x="290855" y="2644806"/>
            <a:ext cx="2201962" cy="275133"/>
          </a:xfrm>
          <a:prstGeom prst="rect">
            <a:avLst/>
          </a:prstGeom>
          <a:noFill/>
          <a:ln/>
        </p:spPr>
        <p:txBody>
          <a:bodyPr wrap="none" lIns="0" tIns="0" rIns="0" bIns="0" rtlCol="0" anchor="t"/>
          <a:lstStyle/>
          <a:p>
            <a:pPr algn="ctr">
              <a:lnSpc>
                <a:spcPts val="2167"/>
              </a:lnSpc>
            </a:pPr>
            <a:r>
              <a:rPr lang="en-US" sz="1708" b="1" dirty="0">
                <a:solidFill>
                  <a:srgbClr val="EEEFF5"/>
                </a:solidFill>
                <a:latin typeface="Barlow" pitchFamily="34" charset="0"/>
                <a:ea typeface="Barlow" pitchFamily="34" charset="-122"/>
                <a:cs typeface="Barlow" pitchFamily="34" charset="-120"/>
              </a:rPr>
              <a:t>Input Layer</a:t>
            </a:r>
            <a:endParaRPr lang="en-US" sz="1708" dirty="0"/>
          </a:p>
        </p:txBody>
      </p:sp>
      <p:sp>
        <p:nvSpPr>
          <p:cNvPr id="6" name="Text 3"/>
          <p:cNvSpPr/>
          <p:nvPr/>
        </p:nvSpPr>
        <p:spPr>
          <a:xfrm>
            <a:off x="199728" y="3176509"/>
            <a:ext cx="2420541" cy="1606748"/>
          </a:xfrm>
          <a:prstGeom prst="rect">
            <a:avLst/>
          </a:prstGeom>
          <a:noFill/>
          <a:ln/>
        </p:spPr>
        <p:txBody>
          <a:bodyPr wrap="square" lIns="0" tIns="0" rIns="0" bIns="0" rtlCol="0" anchor="t"/>
          <a:lstStyle/>
          <a:p>
            <a:pPr algn="just">
              <a:lnSpc>
                <a:spcPts val="2083"/>
              </a:lnSpc>
            </a:pPr>
            <a:r>
              <a:rPr lang="en-US" sz="1400" dirty="0">
                <a:solidFill>
                  <a:srgbClr val="EEEFF5"/>
                </a:solidFill>
                <a:latin typeface="Montserrat" pitchFamily="34" charset="0"/>
                <a:ea typeface="Montserrat" pitchFamily="34" charset="-122"/>
                <a:cs typeface="Montserrat" pitchFamily="34" charset="-120"/>
              </a:rPr>
              <a:t>This is where the input data is fed into the model. Each input is processed one step at a time, like feeding words from a sentence or steps from a time series.</a:t>
            </a:r>
            <a:endParaRPr lang="en-US" sz="1400" dirty="0"/>
          </a:p>
        </p:txBody>
      </p:sp>
      <p:sp>
        <p:nvSpPr>
          <p:cNvPr id="7" name="Text 4"/>
          <p:cNvSpPr/>
          <p:nvPr/>
        </p:nvSpPr>
        <p:spPr>
          <a:xfrm>
            <a:off x="752971" y="5257998"/>
            <a:ext cx="2420541" cy="267792"/>
          </a:xfrm>
          <a:prstGeom prst="rect">
            <a:avLst/>
          </a:prstGeom>
          <a:noFill/>
          <a:ln/>
        </p:spPr>
        <p:txBody>
          <a:bodyPr wrap="none" lIns="0" tIns="0" rIns="0" bIns="0" rtlCol="0" anchor="t"/>
          <a:lstStyle/>
          <a:p>
            <a:pPr>
              <a:lnSpc>
                <a:spcPts val="2083"/>
              </a:lnSpc>
            </a:pPr>
            <a:endParaRPr lang="en-US" sz="1292" dirty="0"/>
          </a:p>
        </p:txBody>
      </p:sp>
      <p:pic>
        <p:nvPicPr>
          <p:cNvPr id="8" name="Image 1" descr="preencoded.png"/>
          <p:cNvPicPr>
            <a:picLocks noChangeAspect="1"/>
          </p:cNvPicPr>
          <p:nvPr/>
        </p:nvPicPr>
        <p:blipFill>
          <a:blip r:embed="rId5">
            <a:extLst>
              <a:ext uri="{BEBA8EAE-BF5A-486C-A8C5-ECC9F3942E4B}">
                <a14:imgProps xmlns:a14="http://schemas.microsoft.com/office/drawing/2010/main">
                  <a14:imgLayer r:embed="rId6">
                    <a14:imgEffect>
                      <a14:colorTemperature colorTemp="3786"/>
                    </a14:imgEffect>
                    <a14:imgEffect>
                      <a14:saturation sat="400000"/>
                    </a14:imgEffect>
                  </a14:imgLayer>
                </a14:imgProps>
              </a:ext>
            </a:extLst>
          </a:blip>
          <a:stretch>
            <a:fillRect/>
          </a:stretch>
        </p:blipFill>
        <p:spPr>
          <a:xfrm>
            <a:off x="3173512" y="1809776"/>
            <a:ext cx="2755206" cy="669330"/>
          </a:xfrm>
          <a:prstGeom prst="rect">
            <a:avLst/>
          </a:prstGeom>
          <a:effectLst>
            <a:outerShdw blurRad="50800" dist="50800" dir="5400000" algn="ctr" rotWithShape="0">
              <a:schemeClr val="tx1">
                <a:alpha val="42000"/>
              </a:schemeClr>
            </a:outerShdw>
          </a:effectLst>
        </p:spPr>
      </p:pic>
      <p:sp>
        <p:nvSpPr>
          <p:cNvPr id="9" name="Text 5"/>
          <p:cNvSpPr/>
          <p:nvPr/>
        </p:nvSpPr>
        <p:spPr>
          <a:xfrm>
            <a:off x="3350761" y="2650690"/>
            <a:ext cx="2201962" cy="275133"/>
          </a:xfrm>
          <a:prstGeom prst="rect">
            <a:avLst/>
          </a:prstGeom>
          <a:noFill/>
          <a:ln/>
        </p:spPr>
        <p:txBody>
          <a:bodyPr wrap="none" lIns="0" tIns="0" rIns="0" bIns="0" rtlCol="0" anchor="t"/>
          <a:lstStyle/>
          <a:p>
            <a:pPr algn="ctr">
              <a:lnSpc>
                <a:spcPts val="2167"/>
              </a:lnSpc>
            </a:pPr>
            <a:r>
              <a:rPr lang="en-US" sz="1708" b="1" dirty="0">
                <a:solidFill>
                  <a:srgbClr val="EEEFF5"/>
                </a:solidFill>
                <a:latin typeface="Barlow" pitchFamily="34" charset="0"/>
                <a:ea typeface="Barlow" pitchFamily="34" charset="-122"/>
                <a:cs typeface="Barlow" pitchFamily="34" charset="-120"/>
              </a:rPr>
              <a:t>Recurrent Layer</a:t>
            </a:r>
            <a:endParaRPr lang="en-US" sz="1708" dirty="0"/>
          </a:p>
        </p:txBody>
      </p:sp>
      <p:sp>
        <p:nvSpPr>
          <p:cNvPr id="10" name="Text 6"/>
          <p:cNvSpPr/>
          <p:nvPr/>
        </p:nvSpPr>
        <p:spPr>
          <a:xfrm>
            <a:off x="3173413" y="3175298"/>
            <a:ext cx="2568625" cy="2410123"/>
          </a:xfrm>
          <a:prstGeom prst="rect">
            <a:avLst/>
          </a:prstGeom>
          <a:noFill/>
          <a:ln/>
        </p:spPr>
        <p:txBody>
          <a:bodyPr wrap="square" lIns="0" tIns="0" rIns="0" bIns="0" rtlCol="0" anchor="t"/>
          <a:lstStyle/>
          <a:p>
            <a:pPr algn="just">
              <a:lnSpc>
                <a:spcPts val="2083"/>
              </a:lnSpc>
            </a:pPr>
            <a:r>
              <a:rPr lang="en-US" sz="1400" dirty="0">
                <a:solidFill>
                  <a:srgbClr val="EEEFF5"/>
                </a:solidFill>
                <a:latin typeface="Montserrat" pitchFamily="34" charset="0"/>
                <a:ea typeface="Montserrat" pitchFamily="34" charset="-122"/>
                <a:cs typeface="Montserrat" pitchFamily="34" charset="-120"/>
              </a:rPr>
              <a:t>The RNN has a special connection that helps it </a:t>
            </a:r>
            <a:r>
              <a:rPr lang="en-DE" sz="1400" b="1" dirty="0">
                <a:solidFill>
                  <a:srgbClr val="EEEFF5"/>
                </a:solidFill>
                <a:latin typeface="Montserrat" pitchFamily="34" charset="0"/>
                <a:ea typeface="Montserrat" pitchFamily="34" charset="-122"/>
                <a:cs typeface="Montserrat" pitchFamily="34" charset="-120"/>
              </a:rPr>
              <a:t>“</a:t>
            </a:r>
            <a:r>
              <a:rPr lang="en-US" sz="1400" b="1" dirty="0">
                <a:solidFill>
                  <a:srgbClr val="EEEFF5"/>
                </a:solidFill>
                <a:latin typeface="Montserrat" pitchFamily="34" charset="0"/>
                <a:ea typeface="Montserrat" pitchFamily="34" charset="-122"/>
                <a:cs typeface="Montserrat" pitchFamily="34" charset="-120"/>
              </a:rPr>
              <a:t>remember</a:t>
            </a:r>
            <a:r>
              <a:rPr lang="en-DE" sz="1400" b="1" dirty="0">
                <a:solidFill>
                  <a:srgbClr val="EEEFF5"/>
                </a:solidFill>
                <a:latin typeface="Montserrat" pitchFamily="34" charset="0"/>
                <a:ea typeface="Montserrat" pitchFamily="34" charset="-122"/>
                <a:cs typeface="Montserrat" pitchFamily="34" charset="-120"/>
              </a:rPr>
              <a:t>” </a:t>
            </a:r>
            <a:r>
              <a:rPr lang="en-US" sz="1400" dirty="0">
                <a:solidFill>
                  <a:srgbClr val="EEEFF5"/>
                </a:solidFill>
                <a:latin typeface="Montserrat" pitchFamily="34" charset="0"/>
                <a:ea typeface="Montserrat" pitchFamily="34" charset="-122"/>
                <a:cs typeface="Montserrat" pitchFamily="34" charset="-120"/>
              </a:rPr>
              <a:t>information from previous steps.</a:t>
            </a:r>
            <a:r>
              <a:rPr lang="en-DE" sz="1400" dirty="0">
                <a:solidFill>
                  <a:srgbClr val="EEEFF5"/>
                </a:solidFill>
                <a:latin typeface="Montserrat" pitchFamily="34" charset="0"/>
                <a:ea typeface="Montserrat" pitchFamily="34" charset="-122"/>
                <a:cs typeface="Montserrat" pitchFamily="34" charset="-120"/>
              </a:rPr>
              <a:t> </a:t>
            </a:r>
            <a:r>
              <a:rPr lang="en-US" sz="1400" dirty="0">
                <a:solidFill>
                  <a:srgbClr val="EEEFF5"/>
                </a:solidFill>
                <a:latin typeface="Montserrat" pitchFamily="34" charset="0"/>
                <a:ea typeface="Montserrat" pitchFamily="34" charset="-122"/>
                <a:cs typeface="Montserrat" pitchFamily="34" charset="-120"/>
              </a:rPr>
              <a:t>At each step, it combines what it learned from the past with the new input to make better predictions. </a:t>
            </a:r>
            <a:r>
              <a:rPr lang="en-US" sz="1400" b="1" dirty="0">
                <a:solidFill>
                  <a:srgbClr val="EEEFF5"/>
                </a:solidFill>
                <a:latin typeface="Montserrat" pitchFamily="34" charset="0"/>
                <a:ea typeface="Montserrat" pitchFamily="34" charset="-122"/>
                <a:cs typeface="Montserrat" pitchFamily="34" charset="-120"/>
              </a:rPr>
              <a:t>(Simple RNN, LSTM ,BiLSTM , GRU)</a:t>
            </a:r>
            <a:endParaRPr lang="en-US" sz="1400" dirty="0"/>
          </a:p>
        </p:txBody>
      </p:sp>
      <p:pic>
        <p:nvPicPr>
          <p:cNvPr id="11" name="Image 2" descr="preencoded.png"/>
          <p:cNvPicPr>
            <a:picLocks noChangeAspect="1"/>
          </p:cNvPicPr>
          <p:nvPr/>
        </p:nvPicPr>
        <p:blipFill>
          <a:blip r:embed="rId7">
            <a:extLst>
              <a:ext uri="{BEBA8EAE-BF5A-486C-A8C5-ECC9F3942E4B}">
                <a14:imgProps xmlns:a14="http://schemas.microsoft.com/office/drawing/2010/main">
                  <a14:imgLayer r:embed="rId8">
                    <a14:imgEffect>
                      <a14:colorTemperature colorTemp="3786"/>
                    </a14:imgEffect>
                    <a14:imgEffect>
                      <a14:saturation sat="400000"/>
                    </a14:imgEffect>
                  </a14:imgLayer>
                </a14:imgProps>
              </a:ext>
            </a:extLst>
          </a:blip>
          <a:stretch>
            <a:fillRect/>
          </a:stretch>
        </p:blipFill>
        <p:spPr>
          <a:xfrm>
            <a:off x="6120513" y="1809776"/>
            <a:ext cx="2755107" cy="669330"/>
          </a:xfrm>
          <a:prstGeom prst="rect">
            <a:avLst/>
          </a:prstGeom>
        </p:spPr>
      </p:pic>
      <p:sp>
        <p:nvSpPr>
          <p:cNvPr id="12" name="Text 7"/>
          <p:cNvSpPr/>
          <p:nvPr/>
        </p:nvSpPr>
        <p:spPr>
          <a:xfrm>
            <a:off x="6263283" y="2644805"/>
            <a:ext cx="2201962" cy="275133"/>
          </a:xfrm>
          <a:prstGeom prst="rect">
            <a:avLst/>
          </a:prstGeom>
          <a:noFill/>
          <a:ln/>
        </p:spPr>
        <p:txBody>
          <a:bodyPr wrap="none" lIns="0" tIns="0" rIns="0" bIns="0" rtlCol="0" anchor="t"/>
          <a:lstStyle/>
          <a:p>
            <a:pPr algn="ctr">
              <a:lnSpc>
                <a:spcPts val="2167"/>
              </a:lnSpc>
            </a:pPr>
            <a:r>
              <a:rPr lang="en-US" sz="1708" b="1" dirty="0">
                <a:solidFill>
                  <a:srgbClr val="EEEFF5"/>
                </a:solidFill>
                <a:latin typeface="Barlow" pitchFamily="34" charset="0"/>
                <a:ea typeface="Barlow" pitchFamily="34" charset="-122"/>
                <a:cs typeface="Barlow" pitchFamily="34" charset="-120"/>
              </a:rPr>
              <a:t>Hidden(Dense) Layers</a:t>
            </a:r>
            <a:endParaRPr lang="en-US" sz="1708" dirty="0"/>
          </a:p>
        </p:txBody>
      </p:sp>
      <p:sp>
        <p:nvSpPr>
          <p:cNvPr id="13" name="Text 8"/>
          <p:cNvSpPr/>
          <p:nvPr/>
        </p:nvSpPr>
        <p:spPr>
          <a:xfrm>
            <a:off x="6263283" y="3176508"/>
            <a:ext cx="2420541" cy="1995259"/>
          </a:xfrm>
          <a:prstGeom prst="rect">
            <a:avLst/>
          </a:prstGeom>
          <a:noFill/>
          <a:ln/>
        </p:spPr>
        <p:txBody>
          <a:bodyPr wrap="square" lIns="0" tIns="0" rIns="0" bIns="0" rtlCol="0" anchor="t"/>
          <a:lstStyle/>
          <a:p>
            <a:pPr algn="just">
              <a:lnSpc>
                <a:spcPts val="2083"/>
              </a:lnSpc>
            </a:pPr>
            <a:r>
              <a:rPr lang="en-US" sz="1400" dirty="0">
                <a:solidFill>
                  <a:srgbClr val="EEEFF5"/>
                </a:solidFill>
                <a:latin typeface="Montserrat" pitchFamily="34" charset="0"/>
                <a:ea typeface="Montserrat" pitchFamily="34" charset="-122"/>
                <a:cs typeface="Montserrat" pitchFamily="34" charset="-120"/>
              </a:rPr>
              <a:t>This is the memory of the RNN. It stores what the model has learned from the previous inputs and gets updated with each new input.</a:t>
            </a:r>
            <a:endParaRPr lang="en-US" sz="1400" dirty="0"/>
          </a:p>
        </p:txBody>
      </p:sp>
      <p:pic>
        <p:nvPicPr>
          <p:cNvPr id="14" name="Image 3" descr="preencoded.png"/>
          <p:cNvPicPr>
            <a:picLocks noChangeAspect="1"/>
          </p:cNvPicPr>
          <p:nvPr/>
        </p:nvPicPr>
        <p:blipFill>
          <a:blip r:embed="rId9">
            <a:extLst>
              <a:ext uri="{BEBA8EAE-BF5A-486C-A8C5-ECC9F3942E4B}">
                <a14:imgProps xmlns:a14="http://schemas.microsoft.com/office/drawing/2010/main">
                  <a14:imgLayer r:embed="rId10">
                    <a14:imgEffect>
                      <a14:colorTemperature colorTemp="3786"/>
                    </a14:imgEffect>
                    <a14:imgEffect>
                      <a14:saturation sat="400000"/>
                    </a14:imgEffect>
                  </a14:imgLayer>
                </a14:imgProps>
              </a:ext>
            </a:extLst>
          </a:blip>
          <a:stretch>
            <a:fillRect/>
          </a:stretch>
        </p:blipFill>
        <p:spPr>
          <a:xfrm>
            <a:off x="9077382" y="1809776"/>
            <a:ext cx="2755206" cy="669330"/>
          </a:xfrm>
          <a:prstGeom prst="rect">
            <a:avLst/>
          </a:prstGeom>
        </p:spPr>
      </p:pic>
      <p:sp>
        <p:nvSpPr>
          <p:cNvPr id="15" name="Text 9"/>
          <p:cNvSpPr/>
          <p:nvPr/>
        </p:nvSpPr>
        <p:spPr>
          <a:xfrm>
            <a:off x="9127728" y="2651354"/>
            <a:ext cx="2201962" cy="275133"/>
          </a:xfrm>
          <a:prstGeom prst="rect">
            <a:avLst/>
          </a:prstGeom>
          <a:noFill/>
          <a:ln/>
        </p:spPr>
        <p:txBody>
          <a:bodyPr wrap="none" lIns="0" tIns="0" rIns="0" bIns="0" rtlCol="0" anchor="t"/>
          <a:lstStyle/>
          <a:p>
            <a:pPr algn="ctr">
              <a:lnSpc>
                <a:spcPts val="2167"/>
              </a:lnSpc>
            </a:pPr>
            <a:r>
              <a:rPr lang="en-US" sz="1708" b="1" dirty="0">
                <a:solidFill>
                  <a:srgbClr val="EEEFF5"/>
                </a:solidFill>
                <a:latin typeface="Barlow" pitchFamily="34" charset="0"/>
                <a:ea typeface="Barlow" pitchFamily="34" charset="-122"/>
                <a:cs typeface="Barlow" pitchFamily="34" charset="-120"/>
              </a:rPr>
              <a:t>Output Layer</a:t>
            </a:r>
            <a:endParaRPr lang="en-US" sz="1708" dirty="0"/>
          </a:p>
        </p:txBody>
      </p:sp>
      <p:sp>
        <p:nvSpPr>
          <p:cNvPr id="16" name="Text 10"/>
          <p:cNvSpPr/>
          <p:nvPr/>
        </p:nvSpPr>
        <p:spPr>
          <a:xfrm>
            <a:off x="9205069" y="3175298"/>
            <a:ext cx="2420640" cy="1338957"/>
          </a:xfrm>
          <a:prstGeom prst="rect">
            <a:avLst/>
          </a:prstGeom>
          <a:noFill/>
          <a:ln/>
        </p:spPr>
        <p:txBody>
          <a:bodyPr wrap="square" lIns="0" tIns="0" rIns="0" bIns="0" rtlCol="0" anchor="t"/>
          <a:lstStyle/>
          <a:p>
            <a:pPr algn="just">
              <a:lnSpc>
                <a:spcPts val="2083"/>
              </a:lnSpc>
            </a:pPr>
            <a:r>
              <a:rPr lang="en-US" sz="1400" dirty="0">
                <a:solidFill>
                  <a:srgbClr val="EEEFF5"/>
                </a:solidFill>
                <a:latin typeface="Montserrat" pitchFamily="34" charset="0"/>
                <a:ea typeface="Montserrat" pitchFamily="34" charset="-122"/>
                <a:cs typeface="Montserrat" pitchFamily="34" charset="-120"/>
              </a:rPr>
              <a:t>This is where the model gives its output based on the current input and what it has remembered so far (hidden state).</a:t>
            </a:r>
            <a:endParaRPr lang="en-US" sz="1400" dirty="0"/>
          </a:p>
        </p:txBody>
      </p:sp>
      <p:pic>
        <p:nvPicPr>
          <p:cNvPr id="17" name="Image 0" descr="preencoded.png">
            <a:extLst>
              <a:ext uri="{FF2B5EF4-FFF2-40B4-BE49-F238E27FC236}">
                <a16:creationId xmlns:a16="http://schemas.microsoft.com/office/drawing/2014/main" id="{45E98C7A-942F-5D86-DF28-4CA85EA98C8B}"/>
              </a:ext>
            </a:extLst>
          </p:cNvPr>
          <p:cNvPicPr>
            <a:picLocks noChangeAspect="1"/>
          </p:cNvPicPr>
          <p:nvPr/>
        </p:nvPicPr>
        <p:blipFill>
          <a:blip r:embed="rId11"/>
          <a:stretch>
            <a:fillRect/>
          </a:stretch>
        </p:blipFill>
        <p:spPr>
          <a:xfrm>
            <a:off x="1" y="6479986"/>
            <a:ext cx="12191999" cy="3780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004417" y="541047"/>
            <a:ext cx="8183166" cy="475059"/>
          </a:xfrm>
          <a:prstGeom prst="rect">
            <a:avLst/>
          </a:prstGeom>
          <a:noFill/>
          <a:ln/>
        </p:spPr>
        <p:txBody>
          <a:bodyPr wrap="none" lIns="0" tIns="0" rIns="0" bIns="0" rtlCol="0" anchor="t"/>
          <a:lstStyle/>
          <a:p>
            <a:pPr algn="ctr">
              <a:lnSpc>
                <a:spcPts val="3708"/>
              </a:lnSpc>
            </a:pPr>
            <a:r>
              <a:rPr lang="en-US" sz="3600" b="1" dirty="0">
                <a:solidFill>
                  <a:srgbClr val="9998FF"/>
                </a:solidFill>
                <a:latin typeface="Barlow" pitchFamily="34" charset="0"/>
                <a:ea typeface="Barlow" pitchFamily="34" charset="-122"/>
                <a:cs typeface="Barlow" pitchFamily="34" charset="-120"/>
              </a:rPr>
              <a:t>Why Choose Recurrent Neural Networks (RNNs)?</a:t>
            </a:r>
            <a:endParaRPr lang="en-US" sz="3600" dirty="0"/>
          </a:p>
        </p:txBody>
      </p:sp>
      <p:sp>
        <p:nvSpPr>
          <p:cNvPr id="3" name="Text 1"/>
          <p:cNvSpPr/>
          <p:nvPr/>
        </p:nvSpPr>
        <p:spPr>
          <a:xfrm>
            <a:off x="631924" y="1652191"/>
            <a:ext cx="10928152" cy="1155700"/>
          </a:xfrm>
          <a:prstGeom prst="rect">
            <a:avLst/>
          </a:prstGeom>
          <a:noFill/>
          <a:ln/>
        </p:spPr>
        <p:txBody>
          <a:bodyPr wrap="square" lIns="0" tIns="0" rIns="0" bIns="0" rtlCol="0" anchor="t"/>
          <a:lstStyle/>
          <a:p>
            <a:pPr algn="just">
              <a:lnSpc>
                <a:spcPts val="2250"/>
              </a:lnSpc>
            </a:pPr>
            <a:r>
              <a:rPr lang="en-US" sz="1600" dirty="0">
                <a:solidFill>
                  <a:srgbClr val="EEEFF5"/>
                </a:solidFill>
                <a:latin typeface="Montserrat" pitchFamily="34" charset="0"/>
                <a:ea typeface="Montserrat" pitchFamily="34" charset="-122"/>
                <a:cs typeface="Montserrat" pitchFamily="34" charset="-120"/>
              </a:rPr>
              <a:t>Recurrent Neural Networks (RNNs) are designed for handling sequences, making them ideal when the order of inputs matters. Unlike regular neural networks, RNNs remember previous inputs, allowing them to use past information to influence current decisions. This is crucial for tasks like time-series data, language processing, and activities where actions depend on what happened earlier.</a:t>
            </a:r>
            <a:endParaRPr lang="en-US" sz="1600" dirty="0"/>
          </a:p>
        </p:txBody>
      </p:sp>
      <p:sp>
        <p:nvSpPr>
          <p:cNvPr id="4" name="Text 2"/>
          <p:cNvSpPr/>
          <p:nvPr/>
        </p:nvSpPr>
        <p:spPr>
          <a:xfrm>
            <a:off x="631924" y="3030931"/>
            <a:ext cx="10928152" cy="577850"/>
          </a:xfrm>
          <a:prstGeom prst="rect">
            <a:avLst/>
          </a:prstGeom>
          <a:noFill/>
          <a:ln/>
        </p:spPr>
        <p:txBody>
          <a:bodyPr wrap="square" lIns="0" tIns="0" rIns="0" bIns="0" rtlCol="0" anchor="t"/>
          <a:lstStyle/>
          <a:p>
            <a:pPr algn="just">
              <a:lnSpc>
                <a:spcPts val="2250"/>
              </a:lnSpc>
            </a:pPr>
            <a:r>
              <a:rPr lang="en-US" sz="1600" b="1" dirty="0">
                <a:solidFill>
                  <a:srgbClr val="EEEFF5"/>
                </a:solidFill>
                <a:latin typeface="Montserrat" pitchFamily="34" charset="0"/>
                <a:ea typeface="Montserrat" pitchFamily="34" charset="-122"/>
                <a:cs typeface="Montserrat" pitchFamily="34" charset="-120"/>
              </a:rPr>
              <a:t>For example, in recipe classification, movements made at one moment depend on earlier actions. RNNs can capture these connections better than networks that treat each input separately</a:t>
            </a:r>
            <a:r>
              <a:rPr lang="en-US" sz="1600" dirty="0">
                <a:solidFill>
                  <a:srgbClr val="EEEFF5"/>
                </a:solidFill>
                <a:latin typeface="Montserrat" pitchFamily="34" charset="0"/>
                <a:ea typeface="Montserrat" pitchFamily="34" charset="-122"/>
                <a:cs typeface="Montserrat" pitchFamily="34" charset="-120"/>
              </a:rPr>
              <a:t>.</a:t>
            </a:r>
            <a:endParaRPr lang="en-US" sz="1600" dirty="0"/>
          </a:p>
        </p:txBody>
      </p:sp>
      <p:sp>
        <p:nvSpPr>
          <p:cNvPr id="5" name="Text 3"/>
          <p:cNvSpPr/>
          <p:nvPr/>
        </p:nvSpPr>
        <p:spPr>
          <a:xfrm>
            <a:off x="631924" y="3959366"/>
            <a:ext cx="10928152" cy="577850"/>
          </a:xfrm>
          <a:prstGeom prst="rect">
            <a:avLst/>
          </a:prstGeom>
          <a:noFill/>
          <a:ln/>
        </p:spPr>
        <p:txBody>
          <a:bodyPr wrap="square" lIns="0" tIns="0" rIns="0" bIns="0" rtlCol="0" anchor="t"/>
          <a:lstStyle/>
          <a:p>
            <a:pPr algn="just">
              <a:lnSpc>
                <a:spcPts val="2250"/>
              </a:lnSpc>
            </a:pPr>
            <a:r>
              <a:rPr lang="en-US" sz="1600" dirty="0">
                <a:solidFill>
                  <a:srgbClr val="EEEFF5"/>
                </a:solidFill>
                <a:latin typeface="Montserrat" pitchFamily="34" charset="0"/>
                <a:ea typeface="Montserrat" pitchFamily="34" charset="-122"/>
                <a:cs typeface="Montserrat" pitchFamily="34" charset="-120"/>
              </a:rPr>
              <a:t>In short, RNNs are perfect for problems where patterns unfold over time, like speech recognition, activity recognition, and sensor-based classification.</a:t>
            </a:r>
            <a:endParaRPr lang="en-US" sz="1600" dirty="0"/>
          </a:p>
        </p:txBody>
      </p:sp>
      <p:pic>
        <p:nvPicPr>
          <p:cNvPr id="6" name="Image 0" descr="preencoded.png">
            <a:extLst>
              <a:ext uri="{FF2B5EF4-FFF2-40B4-BE49-F238E27FC236}">
                <a16:creationId xmlns:a16="http://schemas.microsoft.com/office/drawing/2014/main" id="{CBBEBFBF-6B60-F4FC-FBA7-7069F2B9DADF}"/>
              </a:ext>
            </a:extLst>
          </p:cNvPr>
          <p:cNvPicPr>
            <a:picLocks noChangeAspect="1"/>
          </p:cNvPicPr>
          <p:nvPr/>
        </p:nvPicPr>
        <p:blipFill>
          <a:blip r:embed="rId3"/>
          <a:stretch>
            <a:fillRect/>
          </a:stretch>
        </p:blipFill>
        <p:spPr>
          <a:xfrm>
            <a:off x="1" y="6479986"/>
            <a:ext cx="12191999" cy="3780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386955" y="157122"/>
            <a:ext cx="7418090" cy="593923"/>
          </a:xfrm>
          <a:prstGeom prst="rect">
            <a:avLst/>
          </a:prstGeom>
          <a:noFill/>
          <a:ln/>
        </p:spPr>
        <p:txBody>
          <a:bodyPr wrap="none" lIns="0" tIns="0" rIns="0" bIns="0" rtlCol="0" anchor="t"/>
          <a:lstStyle/>
          <a:p>
            <a:pPr algn="ctr">
              <a:lnSpc>
                <a:spcPts val="4666"/>
              </a:lnSpc>
            </a:pPr>
            <a:r>
              <a:rPr lang="en-US" sz="4000" b="1" dirty="0">
                <a:solidFill>
                  <a:srgbClr val="9998FF"/>
                </a:solidFill>
                <a:latin typeface="Barlow" pitchFamily="34" charset="0"/>
                <a:ea typeface="Barlow" pitchFamily="34" charset="-122"/>
                <a:cs typeface="Barlow" pitchFamily="34" charset="-120"/>
              </a:rPr>
              <a:t>Types Of Recurrent Neural Network</a:t>
            </a:r>
            <a:endParaRPr lang="en-US" sz="4000" dirty="0"/>
          </a:p>
        </p:txBody>
      </p:sp>
      <p:sp>
        <p:nvSpPr>
          <p:cNvPr id="3" name="Text 1"/>
          <p:cNvSpPr/>
          <p:nvPr/>
        </p:nvSpPr>
        <p:spPr>
          <a:xfrm>
            <a:off x="346789" y="1245194"/>
            <a:ext cx="1590166" cy="288925"/>
          </a:xfrm>
          <a:prstGeom prst="rect">
            <a:avLst/>
          </a:prstGeom>
          <a:noFill/>
          <a:ln/>
        </p:spPr>
        <p:txBody>
          <a:bodyPr wrap="none" lIns="0" tIns="0" rIns="0" bIns="0" rtlCol="0" anchor="t"/>
          <a:lstStyle/>
          <a:p>
            <a:pPr>
              <a:lnSpc>
                <a:spcPts val="2250"/>
              </a:lnSpc>
            </a:pPr>
            <a:r>
              <a:rPr lang="en-US" sz="2000" b="1" dirty="0">
                <a:solidFill>
                  <a:srgbClr val="EEEFF5"/>
                </a:solidFill>
                <a:latin typeface="Montserrat" pitchFamily="34" charset="0"/>
                <a:ea typeface="Montserrat" pitchFamily="34" charset="-122"/>
                <a:cs typeface="Montserrat" pitchFamily="34" charset="-120"/>
              </a:rPr>
              <a:t>One to One:</a:t>
            </a:r>
            <a:endParaRPr lang="en-US" sz="2000" dirty="0"/>
          </a:p>
        </p:txBody>
      </p:sp>
      <p:sp>
        <p:nvSpPr>
          <p:cNvPr id="4" name="Text 2"/>
          <p:cNvSpPr/>
          <p:nvPr/>
        </p:nvSpPr>
        <p:spPr>
          <a:xfrm>
            <a:off x="346789" y="1707980"/>
            <a:ext cx="6103172" cy="866775"/>
          </a:xfrm>
          <a:prstGeom prst="rect">
            <a:avLst/>
          </a:prstGeom>
          <a:noFill/>
          <a:ln/>
        </p:spPr>
        <p:txBody>
          <a:bodyPr wrap="square" lIns="0" tIns="0" rIns="0" bIns="0" rtlCol="0" anchor="t"/>
          <a:lstStyle/>
          <a:p>
            <a:pPr algn="just">
              <a:lnSpc>
                <a:spcPts val="2250"/>
              </a:lnSpc>
            </a:pPr>
            <a:r>
              <a:rPr lang="en-US" sz="1600" dirty="0">
                <a:solidFill>
                  <a:srgbClr val="EEEFF5"/>
                </a:solidFill>
                <a:latin typeface="Montserrat" pitchFamily="34" charset="0"/>
                <a:ea typeface="Montserrat" pitchFamily="34" charset="-122"/>
                <a:cs typeface="Montserrat" pitchFamily="34" charset="-120"/>
              </a:rPr>
              <a:t>This type of RNN behaves the same as any simple Neural network it is also known as </a:t>
            </a:r>
            <a:r>
              <a:rPr lang="en-US" sz="1600" b="1" dirty="0">
                <a:solidFill>
                  <a:srgbClr val="EEEFF5"/>
                </a:solidFill>
                <a:latin typeface="Montserrat" pitchFamily="34" charset="0"/>
                <a:ea typeface="Montserrat" pitchFamily="34" charset="-122"/>
                <a:cs typeface="Montserrat" pitchFamily="34" charset="-120"/>
              </a:rPr>
              <a:t>Vanilla Neural Network</a:t>
            </a:r>
            <a:r>
              <a:rPr lang="en-US" sz="1600" dirty="0">
                <a:solidFill>
                  <a:srgbClr val="EEEFF5"/>
                </a:solidFill>
                <a:latin typeface="Montserrat" pitchFamily="34" charset="0"/>
                <a:ea typeface="Montserrat" pitchFamily="34" charset="-122"/>
                <a:cs typeface="Montserrat" pitchFamily="34" charset="-120"/>
              </a:rPr>
              <a:t>. In this Neural network, there is only one input and one output.</a:t>
            </a:r>
            <a:endParaRPr lang="en-US" sz="1600" dirty="0"/>
          </a:p>
        </p:txBody>
      </p:sp>
      <p:sp>
        <p:nvSpPr>
          <p:cNvPr id="6" name="Text 4"/>
          <p:cNvSpPr/>
          <p:nvPr/>
        </p:nvSpPr>
        <p:spPr>
          <a:xfrm>
            <a:off x="346789" y="3615391"/>
            <a:ext cx="1442682" cy="340681"/>
          </a:xfrm>
          <a:prstGeom prst="rect">
            <a:avLst/>
          </a:prstGeom>
          <a:noFill/>
          <a:ln/>
        </p:spPr>
        <p:txBody>
          <a:bodyPr wrap="none" lIns="0" tIns="0" rIns="0" bIns="0" rtlCol="0" anchor="t"/>
          <a:lstStyle/>
          <a:p>
            <a:pPr>
              <a:lnSpc>
                <a:spcPts val="2250"/>
              </a:lnSpc>
            </a:pPr>
            <a:r>
              <a:rPr lang="en-US" sz="2000" b="1" dirty="0">
                <a:solidFill>
                  <a:srgbClr val="EEEFF5"/>
                </a:solidFill>
                <a:latin typeface="Montserrat" pitchFamily="34" charset="0"/>
                <a:ea typeface="Montserrat" pitchFamily="34" charset="-122"/>
                <a:cs typeface="Montserrat" pitchFamily="34" charset="-120"/>
              </a:rPr>
              <a:t>One To Many:</a:t>
            </a:r>
            <a:endParaRPr lang="en-US" sz="2000" dirty="0"/>
          </a:p>
        </p:txBody>
      </p:sp>
      <p:sp>
        <p:nvSpPr>
          <p:cNvPr id="7" name="Text 5"/>
          <p:cNvSpPr/>
          <p:nvPr/>
        </p:nvSpPr>
        <p:spPr>
          <a:xfrm>
            <a:off x="346789" y="4047030"/>
            <a:ext cx="6103172" cy="1392320"/>
          </a:xfrm>
          <a:prstGeom prst="rect">
            <a:avLst/>
          </a:prstGeom>
          <a:noFill/>
          <a:ln/>
        </p:spPr>
        <p:txBody>
          <a:bodyPr wrap="square" lIns="0" tIns="0" rIns="0" bIns="0" rtlCol="0" anchor="t"/>
          <a:lstStyle/>
          <a:p>
            <a:pPr>
              <a:lnSpc>
                <a:spcPts val="2250"/>
              </a:lnSpc>
            </a:pPr>
            <a:r>
              <a:rPr lang="en-US" sz="1600" dirty="0">
                <a:solidFill>
                  <a:srgbClr val="EEEFF5"/>
                </a:solidFill>
                <a:latin typeface="Montserrat" pitchFamily="34" charset="0"/>
                <a:ea typeface="Montserrat" pitchFamily="34" charset="-122"/>
                <a:cs typeface="Montserrat" pitchFamily="34" charset="-120"/>
              </a:rPr>
              <a:t>In this type of RNN, there is one input and many outputs associated with it. One of the most used examples of this network is </a:t>
            </a:r>
            <a:r>
              <a:rPr lang="en-US" sz="1600" b="1" dirty="0">
                <a:solidFill>
                  <a:srgbClr val="EEEFF5"/>
                </a:solidFill>
                <a:latin typeface="Montserrat" pitchFamily="34" charset="0"/>
                <a:ea typeface="Montserrat" pitchFamily="34" charset="-122"/>
                <a:cs typeface="Montserrat" pitchFamily="34" charset="-120"/>
              </a:rPr>
              <a:t>Image captioning where given an image we predict a sentence having Multiple words. </a:t>
            </a:r>
            <a:endParaRPr lang="en-US" sz="1600" b="1" dirty="0"/>
          </a:p>
        </p:txBody>
      </p:sp>
      <p:pic>
        <p:nvPicPr>
          <p:cNvPr id="8" name="Image 0" descr="preencoded.png">
            <a:extLst>
              <a:ext uri="{FF2B5EF4-FFF2-40B4-BE49-F238E27FC236}">
                <a16:creationId xmlns:a16="http://schemas.microsoft.com/office/drawing/2014/main" id="{C94C9FCC-252B-5182-A049-5AF42DC9EB13}"/>
              </a:ext>
            </a:extLst>
          </p:cNvPr>
          <p:cNvPicPr>
            <a:picLocks noChangeAspect="1"/>
          </p:cNvPicPr>
          <p:nvPr/>
        </p:nvPicPr>
        <p:blipFill>
          <a:blip r:embed="rId3"/>
          <a:stretch>
            <a:fillRect/>
          </a:stretch>
        </p:blipFill>
        <p:spPr>
          <a:xfrm>
            <a:off x="1" y="6479986"/>
            <a:ext cx="12191999" cy="378014"/>
          </a:xfrm>
          <a:prstGeom prst="rect">
            <a:avLst/>
          </a:prstGeom>
        </p:spPr>
      </p:pic>
      <p:pic>
        <p:nvPicPr>
          <p:cNvPr id="9" name="Picture 8" descr="A diagram of a single output&#10;&#10;Description automatically generated">
            <a:extLst>
              <a:ext uri="{FF2B5EF4-FFF2-40B4-BE49-F238E27FC236}">
                <a16:creationId xmlns:a16="http://schemas.microsoft.com/office/drawing/2014/main" id="{777E8A95-7953-75DB-02E9-CEC60EAFA041}"/>
              </a:ext>
            </a:extLst>
          </p:cNvPr>
          <p:cNvPicPr>
            <a:picLocks noChangeAspect="1"/>
          </p:cNvPicPr>
          <p:nvPr/>
        </p:nvPicPr>
        <p:blipFill>
          <a:blip r:embed="rId4"/>
          <a:stretch>
            <a:fillRect/>
          </a:stretch>
        </p:blipFill>
        <p:spPr>
          <a:xfrm>
            <a:off x="9170309" y="983388"/>
            <a:ext cx="1842616" cy="2362655"/>
          </a:xfrm>
          <a:prstGeom prst="rect">
            <a:avLst/>
          </a:prstGeom>
        </p:spPr>
      </p:pic>
      <p:pic>
        <p:nvPicPr>
          <p:cNvPr id="10" name="Picture 9" descr="A diagram of multiple output&#10;&#10;Description automatically generated">
            <a:extLst>
              <a:ext uri="{FF2B5EF4-FFF2-40B4-BE49-F238E27FC236}">
                <a16:creationId xmlns:a16="http://schemas.microsoft.com/office/drawing/2014/main" id="{AA3F22D2-B87B-2459-A783-85F4B89528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6272" y="3815119"/>
            <a:ext cx="2441831" cy="230054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3503</Words>
  <Application>Microsoft Office PowerPoint</Application>
  <PresentationFormat>Widescreen</PresentationFormat>
  <Paragraphs>219</Paragraphs>
  <Slides>22</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Aptos</vt:lpstr>
      <vt:lpstr>Aptos Display</vt:lpstr>
      <vt:lpstr>Arial</vt:lpstr>
      <vt:lpstr>Barlow</vt:lpstr>
      <vt:lpstr>Consolas</vt:lpstr>
      <vt:lpstr>Montserrat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Nikhil Kumar</dc:creator>
  <cp:lastModifiedBy>Nikhil Kumar</cp:lastModifiedBy>
  <cp:revision>22</cp:revision>
  <dcterms:created xsi:type="dcterms:W3CDTF">2024-09-21T23:43:57Z</dcterms:created>
  <dcterms:modified xsi:type="dcterms:W3CDTF">2024-09-27T20:26:21Z</dcterms:modified>
</cp:coreProperties>
</file>